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72" r:id="rId14"/>
    <p:sldId id="297" r:id="rId15"/>
    <p:sldId id="296" r:id="rId16"/>
    <p:sldId id="295" r:id="rId17"/>
    <p:sldId id="294" r:id="rId18"/>
    <p:sldId id="268" r:id="rId19"/>
    <p:sldId id="291" r:id="rId20"/>
    <p:sldId id="292" r:id="rId21"/>
    <p:sldId id="293" r:id="rId22"/>
    <p:sldId id="262" r:id="rId23"/>
    <p:sldId id="263" r:id="rId24"/>
    <p:sldId id="287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87652-3285-458F-9810-390D8D39F2BE}">
          <p14:sldIdLst>
            <p14:sldId id="267"/>
          </p14:sldIdLst>
        </p14:section>
        <p14:section name="Introduction to SID" id="{0ED2EB6A-6CB9-4144-ABDC-9BAFA86526BF}">
          <p14:sldIdLst>
            <p14:sldId id="283"/>
            <p14:sldId id="269"/>
            <p14:sldId id="277"/>
          </p14:sldIdLst>
        </p14:section>
        <p14:section name="Aircraft simulation" id="{FDE3FB79-4AE6-4E9A-9151-9C9F2DDEA9CB}">
          <p14:sldIdLst>
            <p14:sldId id="288"/>
            <p14:sldId id="284"/>
            <p14:sldId id="258"/>
          </p14:sldIdLst>
        </p14:section>
        <p14:section name="SID vs Flightlab" id="{34B121A7-C730-461A-B49E-7BED5B502F61}">
          <p14:sldIdLst>
            <p14:sldId id="285"/>
          </p14:sldIdLst>
        </p14:section>
        <p14:section name="SID math methods" id="{C298C3F4-4FD4-4D89-84C0-53EB8E5D25DC}">
          <p14:sldIdLst>
            <p14:sldId id="281"/>
            <p14:sldId id="273"/>
          </p14:sldIdLst>
        </p14:section>
        <p14:section name="SIDPAC" id="{06A17196-FADB-4C27-9E40-7598DA2FE3D4}">
          <p14:sldIdLst>
            <p14:sldId id="275"/>
            <p14:sldId id="279"/>
          </p14:sldIdLst>
        </p14:section>
        <p14:section name="Requirements for implementation" id="{14850649-32C6-473A-917D-0C59A76659FF}">
          <p14:sldIdLst>
            <p14:sldId id="272"/>
            <p14:sldId id="297"/>
          </p14:sldIdLst>
        </p14:section>
        <p14:section name="Instrumentation and inputs" id="{8FA0ED52-C69E-4744-B4BE-2E1E57D02683}">
          <p14:sldIdLst>
            <p14:sldId id="296"/>
            <p14:sldId id="295"/>
            <p14:sldId id="294"/>
          </p14:sldIdLst>
        </p14:section>
        <p14:section name="Why now?" id="{1B7BDEDA-8FE7-42EA-A3E1-62995A9009C3}">
          <p14:sldIdLst>
            <p14:sldId id="268"/>
          </p14:sldIdLst>
        </p14:section>
        <p14:section name="Why me?" id="{0375D471-B6EA-43F3-8E56-88282E32EA53}">
          <p14:sldIdLst>
            <p14:sldId id="291"/>
          </p14:sldIdLst>
        </p14:section>
        <p14:section name="Project milestones" id="{F15C0196-A3B5-4C33-9545-A2B036B6765F}">
          <p14:sldIdLst>
            <p14:sldId id="292"/>
            <p14:sldId id="293"/>
            <p14:sldId id="262"/>
            <p14:sldId id="263"/>
            <p14:sldId id="287"/>
          </p14:sldIdLst>
        </p14:section>
        <p14:section name="Backup slides" id="{2D73A817-B4B9-4EE9-B2EA-04A0ADEB7C8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e, Ciaran" initials="HC" lastIdx="14" clrIdx="0">
    <p:extLst>
      <p:ext uri="{19B8F6BF-5375-455C-9EA6-DF929625EA0E}">
        <p15:presenceInfo xmlns:p15="http://schemas.microsoft.com/office/powerpoint/2012/main" userId="Harte, Ciaran" providerId="None"/>
      </p:ext>
    </p:extLst>
  </p:cmAuthor>
  <p:cmAuthor id="2" name="Alejandro Valverde" initials="AV" lastIdx="6" clrIdx="1">
    <p:extLst>
      <p:ext uri="{19B8F6BF-5375-455C-9EA6-DF929625EA0E}">
        <p15:presenceInfo xmlns:p15="http://schemas.microsoft.com/office/powerpoint/2012/main" userId="c958a437d2e39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67923" autoAdjust="0"/>
  </p:normalViewPr>
  <p:slideViewPr>
    <p:cSldViewPr snapToGrid="0" snapToObjects="1">
      <p:cViewPr varScale="1">
        <p:scale>
          <a:sx n="89" d="100"/>
          <a:sy n="89" d="100"/>
        </p:scale>
        <p:origin x="2406" y="9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7-Mar-18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7-Mar-18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you today.</a:t>
            </a:r>
          </a:p>
          <a:p>
            <a:endParaRPr lang="en-GB" dirty="0"/>
          </a:p>
          <a:p>
            <a:r>
              <a:rPr lang="en-GB" dirty="0"/>
              <a:t>What I am going to introduce now is not entirely the result of my own work, but it incorporate valuable feedback that I have receive from different people in this company over the last few days.</a:t>
            </a:r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According to</a:t>
            </a:r>
            <a:r>
              <a:rPr lang="en-GB" baseline="0" dirty="0" smtClean="0"/>
              <a:t> Lemke: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not underestimate resources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Having one person full dedicated to this project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Requirements to Flight Test Data analysts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Maybe I don’t require a lot from them. I would need to work directly from the raw data, unfiltered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Data portioning can be easily done as pre-processing prior the SID parameter estimation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Filtering should not be done analogy, as in most of the cases, no a priori knowledge of the frequency band </a:t>
            </a:r>
            <a:r>
              <a:rPr lang="en-GB" baseline="0" dirty="0" smtClean="0"/>
              <a:t>of interest</a:t>
            </a:r>
          </a:p>
          <a:p>
            <a:pPr marL="1085850" lvl="2" indent="-171450">
              <a:buFontTx/>
              <a:buChar char="-"/>
            </a:pPr>
            <a:r>
              <a:rPr lang="en-GB" baseline="0" dirty="0" smtClean="0"/>
              <a:t>It is preferred to use post-flight data smothering techniques such as 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Frequency-Domain Filter Implemented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Local Smoothing in the Time Domain</a:t>
            </a:r>
          </a:p>
          <a:p>
            <a:pPr marL="1543050" lvl="3" indent="-171450">
              <a:buFontTx/>
              <a:buChar char="-"/>
            </a:pPr>
            <a:r>
              <a:rPr lang="en-GB" baseline="0" dirty="0" smtClean="0"/>
              <a:t>Global Smoothing in the Frequency Domain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9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 smtClean="0"/>
              <a:t>Air-Relative Velocity</a:t>
            </a:r>
            <a:endParaRPr lang="en-GB" u="sng" baseline="0" dirty="0" smtClean="0"/>
          </a:p>
          <a:p>
            <a:r>
              <a:rPr lang="en-GB" u="none" baseline="0" dirty="0" smtClean="0"/>
              <a:t>It doesn’t matter where this sensors are placed in the helicopter. There always be corrections to be made.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2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Manoeuvre</a:t>
            </a:r>
            <a:r>
              <a:rPr lang="en-GB" baseline="0" dirty="0" smtClean="0"/>
              <a:t> definition:</a:t>
            </a:r>
          </a:p>
          <a:p>
            <a:pPr marL="228600" indent="-228600">
              <a:buFont typeface="+mj-lt"/>
              <a:buAutoNum type="arabicPeriod"/>
            </a:pPr>
            <a:endParaRPr lang="en-GB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Manoeuvre time length,</a:t>
            </a: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Control surfaces or pilot inputs to be moved,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Input forms (e.g., square wave, frequency sweep, etc.), which includes the input amplitudes.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902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-&gt;</a:t>
            </a:r>
            <a:r>
              <a:rPr lang="en-GB" baseline="0" dirty="0" smtClean="0"/>
              <a:t> Two runs with the same inputs for </a:t>
            </a:r>
            <a:r>
              <a:rPr lang="en-GB" baseline="0" smtClean="0"/>
              <a:t>data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4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Cyclic migration.. Identify driving</a:t>
            </a:r>
            <a:r>
              <a:rPr lang="en-US" baseline="0" dirty="0"/>
              <a:t> </a:t>
            </a:r>
            <a:r>
              <a:rPr lang="en-US" dirty="0"/>
              <a:t>parameters of this behavior</a:t>
            </a:r>
            <a:r>
              <a:rPr lang="en-US" baseline="0" dirty="0"/>
              <a:t> and properly address it.</a:t>
            </a:r>
            <a:r>
              <a:rPr lang="en-US" dirty="0"/>
              <a:t> 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vision, P3 flights (some fractions of) could be used to collect data for SID, and in the meantime the tool can be developed. Providing a robust and reliable software for this scope is not a simple thing and requires a lot of time!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phase</a:t>
            </a:r>
            <a:r>
              <a:rPr lang="en-GB" baseline="0" dirty="0" smtClean="0"/>
              <a:t>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start approaching the problem using the simplest available model 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(MR and TR rigid, fuselage rigid) and generate linearized model at different trim flight condition and W/CG configuration, to be used for identification.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Second phase: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integrate the identification routine with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(it implies non-trivial software engineering effort in order to call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from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working directly in the non-linear environment,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directly some parameters of the </a:t>
            </a:r>
            <a:r>
              <a:rPr lang="en-GB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to match the flight 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2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6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aircraft</a:t>
            </a:r>
            <a:r>
              <a:rPr lang="en-US" u="none" baseline="0" dirty="0"/>
              <a:t> </a:t>
            </a:r>
            <a:r>
              <a:rPr lang="en-US" u="none" dirty="0"/>
              <a:t>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in 1609, 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occupied by the solar system, for us this is the SH09; but in fact it same. Well, in fact, poor Kepler’s task was harder than ours because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Flight Simulator development: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When we require an accurate representation of the aircraft in all the flight conditions. </a:t>
            </a:r>
            <a:r>
              <a:rPr lang="en-US" dirty="0"/>
              <a:t>Many aircraft motions and flight conditions simply cannot be duplicated in the wind tunnel nor computed analytically with sufficient accuracy or computational efficiency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Flight Envelope Expansion: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Q</a:t>
            </a:r>
            <a:r>
              <a:rPr lang="en-US" dirty="0" err="1"/>
              <a:t>uantifying</a:t>
            </a:r>
            <a:r>
              <a:rPr lang="en-US" dirty="0"/>
              <a:t> stability and control impact of aircraft modifications, configuration changes, or special flight conditions;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Flight Control Systems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Stability augmentation and flight control systems. This is essential requirement for certain flight conditions such as night flying and others low-visibility conditions (acc. to Michael, </a:t>
            </a:r>
            <a:r>
              <a:rPr lang="en-GB" dirty="0" err="1"/>
              <a:t>Kopter</a:t>
            </a:r>
            <a:r>
              <a:rPr lang="en-GB" dirty="0"/>
              <a:t> Flight Test pilot).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(It is needed to consider </a:t>
            </a:r>
            <a:r>
              <a:rPr lang="en-US" dirty="0"/>
              <a:t>the models limitations and the type of aerodynamic effects.)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also for evaluate helicopter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for the preliminary design of a new vehicle,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model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infer anything about a vehicle different from which was tested and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NOTES</a:t>
            </a:r>
          </a:p>
          <a:p>
            <a:r>
              <a:rPr lang="en-US" dirty="0" smtClean="0"/>
              <a:t>The coefficients of the Taylor series expansion are the aero-dynamic model parameters to be estimated. These parameters are therefore a </a:t>
            </a:r>
            <a:r>
              <a:rPr lang="en-US" u="sng" dirty="0" smtClean="0"/>
              <a:t>function of flight condition for the test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within Flight Test and Flight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02.03.2018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806277" y="1122151"/>
            <a:ext cx="7247216" cy="48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199487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SID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Regresors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2226" t="-10577" b="-1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336602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A9636A-AAEA-4D48-BE4D-55FADFD345BB}"/>
              </a:ext>
            </a:extLst>
          </p:cNvPr>
          <p:cNvSpPr txBox="1"/>
          <p:nvPr/>
        </p:nvSpPr>
        <p:spPr>
          <a:xfrm>
            <a:off x="2033515" y="3004610"/>
            <a:ext cx="6438088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Vector of regressors (parameters to be identified)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/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4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33" r="-4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6">
            <a:extLst>
              <a:ext uri="{FF2B5EF4-FFF2-40B4-BE49-F238E27FC236}">
                <a16:creationId xmlns:a16="http://schemas.microsoft.com/office/drawing/2014/main" id="{16A01E90-FD52-449F-8122-8A46F0ED4CDA}"/>
              </a:ext>
            </a:extLst>
          </p:cNvPr>
          <p:cNvSpPr/>
          <p:nvPr/>
        </p:nvSpPr>
        <p:spPr>
          <a:xfrm rot="5400000">
            <a:off x="1341591" y="1706325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27">
            <a:extLst>
              <a:ext uri="{FF2B5EF4-FFF2-40B4-BE49-F238E27FC236}">
                <a16:creationId xmlns:a16="http://schemas.microsoft.com/office/drawing/2014/main" id="{3690688A-23D8-4529-B906-09F0FAAF4EA3}"/>
              </a:ext>
            </a:extLst>
          </p:cNvPr>
          <p:cNvSpPr/>
          <p:nvPr/>
        </p:nvSpPr>
        <p:spPr>
          <a:xfrm rot="5400000">
            <a:off x="2255395" y="1721132"/>
            <a:ext cx="132418" cy="50969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8">
            <a:extLst>
              <a:ext uri="{FF2B5EF4-FFF2-40B4-BE49-F238E27FC236}">
                <a16:creationId xmlns:a16="http://schemas.microsoft.com/office/drawing/2014/main" id="{932BA7D9-783F-42B6-97E9-1886F3013EB6}"/>
              </a:ext>
            </a:extLst>
          </p:cNvPr>
          <p:cNvSpPr/>
          <p:nvPr/>
        </p:nvSpPr>
        <p:spPr>
          <a:xfrm rot="5400000">
            <a:off x="3295178" y="1725271"/>
            <a:ext cx="137542" cy="548135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9">
            <a:extLst>
              <a:ext uri="{FF2B5EF4-FFF2-40B4-BE49-F238E27FC236}">
                <a16:creationId xmlns:a16="http://schemas.microsoft.com/office/drawing/2014/main" id="{520E7D61-DFCB-4C16-903A-4880DED85268}"/>
              </a:ext>
            </a:extLst>
          </p:cNvPr>
          <p:cNvSpPr/>
          <p:nvPr/>
        </p:nvSpPr>
        <p:spPr>
          <a:xfrm rot="5400000">
            <a:off x="4383294" y="1740097"/>
            <a:ext cx="132410" cy="51336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/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5301346-49EB-4B8D-9B47-D1E18CFFE0ED}"/>
              </a:ext>
            </a:extLst>
          </p:cNvPr>
          <p:cNvSpPr/>
          <p:nvPr/>
        </p:nvSpPr>
        <p:spPr>
          <a:xfrm>
            <a:off x="3359237" y="2070665"/>
            <a:ext cx="220107" cy="4762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07" h="476250">
                <a:moveTo>
                  <a:pt x="1055" y="0"/>
                </a:moveTo>
                <a:cubicBezTo>
                  <a:pt x="-5296" y="20439"/>
                  <a:pt x="17723" y="34131"/>
                  <a:pt x="51060" y="85725"/>
                </a:cubicBezTo>
                <a:cubicBezTo>
                  <a:pt x="84397" y="137319"/>
                  <a:pt x="173299" y="244475"/>
                  <a:pt x="201080" y="309563"/>
                </a:cubicBezTo>
                <a:cubicBezTo>
                  <a:pt x="228861" y="374651"/>
                  <a:pt x="218145" y="458788"/>
                  <a:pt x="217748" y="4762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243DD17-3FD2-41F7-BE54-ABDDCE030580}"/>
              </a:ext>
            </a:extLst>
          </p:cNvPr>
          <p:cNvSpPr/>
          <p:nvPr/>
        </p:nvSpPr>
        <p:spPr>
          <a:xfrm>
            <a:off x="4070215" y="2069871"/>
            <a:ext cx="373857" cy="407195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1010213"/>
              <a:gd name="connsiteY0" fmla="*/ 0 h 395288"/>
              <a:gd name="connsiteX1" fmla="*/ 1009650 w 1010213"/>
              <a:gd name="connsiteY1" fmla="*/ 166688 h 395288"/>
              <a:gd name="connsiteX2" fmla="*/ 611981 w 1010213"/>
              <a:gd name="connsiteY2" fmla="*/ 100014 h 395288"/>
              <a:gd name="connsiteX3" fmla="*/ 321469 w 1010213"/>
              <a:gd name="connsiteY3" fmla="*/ 164307 h 395288"/>
              <a:gd name="connsiteX4" fmla="*/ 102394 w 1010213"/>
              <a:gd name="connsiteY4" fmla="*/ 261938 h 395288"/>
              <a:gd name="connsiteX5" fmla="*/ 0 w 1010213"/>
              <a:gd name="connsiteY5" fmla="*/ 395288 h 395288"/>
              <a:gd name="connsiteX0" fmla="*/ 1145382 w 1145382"/>
              <a:gd name="connsiteY0" fmla="*/ 0 h 361950"/>
              <a:gd name="connsiteX1" fmla="*/ 1009650 w 1145382"/>
              <a:gd name="connsiteY1" fmla="*/ 133350 h 361950"/>
              <a:gd name="connsiteX2" fmla="*/ 611981 w 1145382"/>
              <a:gd name="connsiteY2" fmla="*/ 66676 h 361950"/>
              <a:gd name="connsiteX3" fmla="*/ 321469 w 1145382"/>
              <a:gd name="connsiteY3" fmla="*/ 130969 h 361950"/>
              <a:gd name="connsiteX4" fmla="*/ 102394 w 1145382"/>
              <a:gd name="connsiteY4" fmla="*/ 228600 h 361950"/>
              <a:gd name="connsiteX5" fmla="*/ 0 w 1145382"/>
              <a:gd name="connsiteY5" fmla="*/ 361950 h 361950"/>
              <a:gd name="connsiteX0" fmla="*/ 1171576 w 1171576"/>
              <a:gd name="connsiteY0" fmla="*/ 0 h 376238"/>
              <a:gd name="connsiteX1" fmla="*/ 1009650 w 1171576"/>
              <a:gd name="connsiteY1" fmla="*/ 147638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71576 w 1171576"/>
              <a:gd name="connsiteY0" fmla="*/ 0 h 376238"/>
              <a:gd name="connsiteX1" fmla="*/ 1066800 w 1171576"/>
              <a:gd name="connsiteY1" fmla="*/ 150020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611981 w 1159670"/>
              <a:gd name="connsiteY2" fmla="*/ 78583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469107 w 1159670"/>
              <a:gd name="connsiteY4" fmla="*/ 250032 h 373857"/>
              <a:gd name="connsiteX5" fmla="*/ 0 w 1159670"/>
              <a:gd name="connsiteY5" fmla="*/ 373857 h 373857"/>
              <a:gd name="connsiteX0" fmla="*/ 691614 w 691614"/>
              <a:gd name="connsiteY0" fmla="*/ 0 h 369095"/>
              <a:gd name="connsiteX1" fmla="*/ 598744 w 691614"/>
              <a:gd name="connsiteY1" fmla="*/ 147639 h 369095"/>
              <a:gd name="connsiteX2" fmla="*/ 415388 w 691614"/>
              <a:gd name="connsiteY2" fmla="*/ 102396 h 369095"/>
              <a:gd name="connsiteX3" fmla="*/ 143925 w 691614"/>
              <a:gd name="connsiteY3" fmla="*/ 190501 h 369095"/>
              <a:gd name="connsiteX4" fmla="*/ 1051 w 691614"/>
              <a:gd name="connsiteY4" fmla="*/ 250032 h 369095"/>
              <a:gd name="connsiteX5" fmla="*/ 212982 w 691614"/>
              <a:gd name="connsiteY5" fmla="*/ 369095 h 369095"/>
              <a:gd name="connsiteX0" fmla="*/ 547820 w 547820"/>
              <a:gd name="connsiteY0" fmla="*/ 0 h 369095"/>
              <a:gd name="connsiteX1" fmla="*/ 454950 w 547820"/>
              <a:gd name="connsiteY1" fmla="*/ 147639 h 369095"/>
              <a:gd name="connsiteX2" fmla="*/ 271594 w 547820"/>
              <a:gd name="connsiteY2" fmla="*/ 102396 h 369095"/>
              <a:gd name="connsiteX3" fmla="*/ 131 w 547820"/>
              <a:gd name="connsiteY3" fmla="*/ 190501 h 369095"/>
              <a:gd name="connsiteX4" fmla="*/ 233495 w 547820"/>
              <a:gd name="connsiteY4" fmla="*/ 235744 h 369095"/>
              <a:gd name="connsiteX5" fmla="*/ 69188 w 547820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02406 w 478632"/>
              <a:gd name="connsiteY2" fmla="*/ 102396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364331 w 478632"/>
              <a:gd name="connsiteY2" fmla="*/ 145259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69080 w 478632"/>
              <a:gd name="connsiteY2" fmla="*/ 152401 h 369095"/>
              <a:gd name="connsiteX3" fmla="*/ 164307 w 478632"/>
              <a:gd name="connsiteY3" fmla="*/ 235744 h 369095"/>
              <a:gd name="connsiteX4" fmla="*/ 0 w 478632"/>
              <a:gd name="connsiteY4" fmla="*/ 369095 h 369095"/>
              <a:gd name="connsiteX0" fmla="*/ 478632 w 478632"/>
              <a:gd name="connsiteY0" fmla="*/ 0 h 369095"/>
              <a:gd name="connsiteX1" fmla="*/ 269080 w 478632"/>
              <a:gd name="connsiteY1" fmla="*/ 152401 h 369095"/>
              <a:gd name="connsiteX2" fmla="*/ 164307 w 478632"/>
              <a:gd name="connsiteY2" fmla="*/ 235744 h 369095"/>
              <a:gd name="connsiteX3" fmla="*/ 0 w 478632"/>
              <a:gd name="connsiteY3" fmla="*/ 369095 h 369095"/>
              <a:gd name="connsiteX0" fmla="*/ 373857 w 373857"/>
              <a:gd name="connsiteY0" fmla="*/ 0 h 407195"/>
              <a:gd name="connsiteX1" fmla="*/ 164305 w 373857"/>
              <a:gd name="connsiteY1" fmla="*/ 152401 h 407195"/>
              <a:gd name="connsiteX2" fmla="*/ 59532 w 373857"/>
              <a:gd name="connsiteY2" fmla="*/ 235744 h 407195"/>
              <a:gd name="connsiteX3" fmla="*/ 0 w 373857"/>
              <a:gd name="connsiteY3" fmla="*/ 407195 h 4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857" h="407195">
                <a:moveTo>
                  <a:pt x="373857" y="0"/>
                </a:moveTo>
                <a:lnTo>
                  <a:pt x="164305" y="152401"/>
                </a:lnTo>
                <a:cubicBezTo>
                  <a:pt x="130968" y="167482"/>
                  <a:pt x="86916" y="193278"/>
                  <a:pt x="59532" y="235744"/>
                </a:cubicBezTo>
                <a:cubicBezTo>
                  <a:pt x="32148" y="278210"/>
                  <a:pt x="397" y="389733"/>
                  <a:pt x="0" y="407195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4B41B3F1-AF2B-446A-8975-9971D165CA24}"/>
              </a:ext>
            </a:extLst>
          </p:cNvPr>
          <p:cNvSpPr/>
          <p:nvPr/>
        </p:nvSpPr>
        <p:spPr>
          <a:xfrm>
            <a:off x="1315294" y="2752429"/>
            <a:ext cx="649280" cy="37465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80" h="374650">
                <a:moveTo>
                  <a:pt x="26980" y="0"/>
                </a:moveTo>
                <a:cubicBezTo>
                  <a:pt x="4755" y="64558"/>
                  <a:pt x="-17470" y="129117"/>
                  <a:pt x="20630" y="184150"/>
                </a:cubicBezTo>
                <a:cubicBezTo>
                  <a:pt x="58730" y="239183"/>
                  <a:pt x="150805" y="298450"/>
                  <a:pt x="255580" y="330200"/>
                </a:cubicBezTo>
                <a:cubicBezTo>
                  <a:pt x="360355" y="361950"/>
                  <a:pt x="595305" y="357717"/>
                  <a:pt x="649280" y="3746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E9A317-99AB-44D5-8FAE-A693949129AD}"/>
              </a:ext>
            </a:extLst>
          </p:cNvPr>
          <p:cNvSpPr txBox="1"/>
          <p:nvPr/>
        </p:nvSpPr>
        <p:spPr>
          <a:xfrm>
            <a:off x="1317088" y="3109684"/>
            <a:ext cx="1259363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48F1892D-FAD0-4914-9961-5C0D11019CE6}"/>
              </a:ext>
            </a:extLst>
          </p:cNvPr>
          <p:cNvSpPr/>
          <p:nvPr/>
        </p:nvSpPr>
        <p:spPr>
          <a:xfrm>
            <a:off x="2318670" y="2080072"/>
            <a:ext cx="623806" cy="45720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06" h="457200">
                <a:moveTo>
                  <a:pt x="1385" y="0"/>
                </a:moveTo>
                <a:cubicBezTo>
                  <a:pt x="-4966" y="20439"/>
                  <a:pt x="7734" y="63500"/>
                  <a:pt x="99015" y="104775"/>
                </a:cubicBezTo>
                <a:cubicBezTo>
                  <a:pt x="190296" y="146050"/>
                  <a:pt x="461760" y="188914"/>
                  <a:pt x="549072" y="247651"/>
                </a:cubicBezTo>
                <a:cubicBezTo>
                  <a:pt x="636384" y="306388"/>
                  <a:pt x="623287" y="439738"/>
                  <a:pt x="622890" y="4572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3F1AB9A-80F9-4E26-BC2E-B6CD1B898B22}"/>
              </a:ext>
            </a:extLst>
          </p:cNvPr>
          <p:cNvSpPr/>
          <p:nvPr/>
        </p:nvSpPr>
        <p:spPr>
          <a:xfrm>
            <a:off x="1415336" y="2064355"/>
            <a:ext cx="893281" cy="4381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81" h="438150">
                <a:moveTo>
                  <a:pt x="4864" y="0"/>
                </a:moveTo>
                <a:cubicBezTo>
                  <a:pt x="-1487" y="20439"/>
                  <a:pt x="-21331" y="64294"/>
                  <a:pt x="112019" y="104775"/>
                </a:cubicBezTo>
                <a:cubicBezTo>
                  <a:pt x="245369" y="145256"/>
                  <a:pt x="676377" y="187326"/>
                  <a:pt x="804964" y="242888"/>
                </a:cubicBezTo>
                <a:cubicBezTo>
                  <a:pt x="933552" y="298451"/>
                  <a:pt x="883941" y="420688"/>
                  <a:pt x="883544" y="4381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ight Brace 16">
            <a:extLst>
              <a:ext uri="{FF2B5EF4-FFF2-40B4-BE49-F238E27FC236}">
                <a16:creationId xmlns:a16="http://schemas.microsoft.com/office/drawing/2014/main" id="{3705FD1F-01B5-4BBD-975F-2A2ED392E54B}"/>
              </a:ext>
            </a:extLst>
          </p:cNvPr>
          <p:cNvSpPr/>
          <p:nvPr/>
        </p:nvSpPr>
        <p:spPr>
          <a:xfrm rot="5400000">
            <a:off x="525489" y="1718186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/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GB" dirty="0">
                    <a:latin typeface="Suisse Int'l" panose="020B0504000000000000" pitchFamily="34" charset="77"/>
                  </a:rPr>
                  <a:t>Observations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blipFill>
                <a:blip r:embed="rId7"/>
                <a:stretch>
                  <a:fillRect l="-5333" t="-30952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A725204-AAF2-40C6-B749-E86EDEE356B4}"/>
              </a:ext>
            </a:extLst>
          </p:cNvPr>
          <p:cNvSpPr/>
          <p:nvPr/>
        </p:nvSpPr>
        <p:spPr>
          <a:xfrm>
            <a:off x="596004" y="2046791"/>
            <a:ext cx="1359261" cy="139700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  <a:gd name="connsiteX0" fmla="*/ 1711 w 890711"/>
              <a:gd name="connsiteY0" fmla="*/ 0 h 1317625"/>
              <a:gd name="connsiteX1" fmla="*/ 262061 w 890711"/>
              <a:gd name="connsiteY1" fmla="*/ 1127125 h 1317625"/>
              <a:gd name="connsiteX2" fmla="*/ 497011 w 890711"/>
              <a:gd name="connsiteY2" fmla="*/ 1273175 h 1317625"/>
              <a:gd name="connsiteX3" fmla="*/ 890711 w 890711"/>
              <a:gd name="connsiteY3" fmla="*/ 1317625 h 1317625"/>
              <a:gd name="connsiteX0" fmla="*/ 10320 w 899320"/>
              <a:gd name="connsiteY0" fmla="*/ 0 h 1317625"/>
              <a:gd name="connsiteX1" fmla="*/ 80170 w 899320"/>
              <a:gd name="connsiteY1" fmla="*/ 488950 h 1317625"/>
              <a:gd name="connsiteX2" fmla="*/ 505620 w 899320"/>
              <a:gd name="connsiteY2" fmla="*/ 1273175 h 1317625"/>
              <a:gd name="connsiteX3" fmla="*/ 899320 w 899320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895025 w 895025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651085 w 895025"/>
              <a:gd name="connsiteY3" fmla="*/ 1239335 h 1317625"/>
              <a:gd name="connsiteX4" fmla="*/ 895025 w 895025"/>
              <a:gd name="connsiteY4" fmla="*/ 1317625 h 1317625"/>
              <a:gd name="connsiteX0" fmla="*/ 6025 w 895025"/>
              <a:gd name="connsiteY0" fmla="*/ 0 h 1585589"/>
              <a:gd name="connsiteX1" fmla="*/ 75875 w 895025"/>
              <a:gd name="connsiteY1" fmla="*/ 488950 h 1585589"/>
              <a:gd name="connsiteX2" fmla="*/ 301300 w 895025"/>
              <a:gd name="connsiteY2" fmla="*/ 1082675 h 1585589"/>
              <a:gd name="connsiteX3" fmla="*/ 603460 w 895025"/>
              <a:gd name="connsiteY3" fmla="*/ 1582235 h 1585589"/>
              <a:gd name="connsiteX4" fmla="*/ 895025 w 895025"/>
              <a:gd name="connsiteY4" fmla="*/ 1317625 h 1585589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03460 w 1295075"/>
              <a:gd name="connsiteY3" fmla="*/ 1582235 h 1612900"/>
              <a:gd name="connsiteX4" fmla="*/ 1295075 w 1295075"/>
              <a:gd name="connsiteY4" fmla="*/ 1612900 h 1612900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12985 w 1295075"/>
              <a:gd name="connsiteY3" fmla="*/ 1353635 h 1612900"/>
              <a:gd name="connsiteX4" fmla="*/ 1295075 w 1295075"/>
              <a:gd name="connsiteY4" fmla="*/ 1612900 h 1612900"/>
              <a:gd name="connsiteX0" fmla="*/ 5765 w 1294815"/>
              <a:gd name="connsiteY0" fmla="*/ 0 h 1612900"/>
              <a:gd name="connsiteX1" fmla="*/ 75615 w 1294815"/>
              <a:gd name="connsiteY1" fmla="*/ 488950 h 1612900"/>
              <a:gd name="connsiteX2" fmla="*/ 281990 w 1294815"/>
              <a:gd name="connsiteY2" fmla="*/ 1025525 h 1612900"/>
              <a:gd name="connsiteX3" fmla="*/ 612725 w 1294815"/>
              <a:gd name="connsiteY3" fmla="*/ 1353635 h 1612900"/>
              <a:gd name="connsiteX4" fmla="*/ 1294815 w 1294815"/>
              <a:gd name="connsiteY4" fmla="*/ 1612900 h 16129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612725 w 1358315"/>
              <a:gd name="connsiteY3" fmla="*/ 1353635 h 1397000"/>
              <a:gd name="connsiteX4" fmla="*/ 1358315 w 1358315"/>
              <a:gd name="connsiteY4" fmla="*/ 1397000 h 13970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739725 w 1358315"/>
              <a:gd name="connsiteY3" fmla="*/ 1175835 h 1397000"/>
              <a:gd name="connsiteX4" fmla="*/ 1358315 w 1358315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261" h="1397000">
                <a:moveTo>
                  <a:pt x="6711" y="0"/>
                </a:moveTo>
                <a:cubicBezTo>
                  <a:pt x="-15514" y="64558"/>
                  <a:pt x="19940" y="351896"/>
                  <a:pt x="76561" y="488950"/>
                </a:cubicBezTo>
                <a:cubicBezTo>
                  <a:pt x="133182" y="626004"/>
                  <a:pt x="250568" y="697261"/>
                  <a:pt x="346436" y="822325"/>
                </a:cubicBezTo>
                <a:cubicBezTo>
                  <a:pt x="442304" y="947389"/>
                  <a:pt x="641717" y="1200177"/>
                  <a:pt x="740671" y="1239335"/>
                </a:cubicBezTo>
                <a:cubicBezTo>
                  <a:pt x="890425" y="1380093"/>
                  <a:pt x="1318604" y="1383952"/>
                  <a:pt x="1359261" y="13970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33169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6936443" y="4033950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endParaRPr lang="en-GB" sz="1600" b="0" i="0" dirty="0">
              <a:latin typeface="Suisse Int'l" panose="020B0504000000000000" pitchFamily="34" charset="77"/>
            </a:endParaRPr>
          </a:p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Real time parameters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estimations</a:t>
            </a:r>
          </a:p>
        </p:txBody>
      </p:sp>
      <p:sp>
        <p:nvSpPr>
          <p:cNvPr id="46" name="Down Arrow 18">
            <a:extLst>
              <a:ext uri="{FF2B5EF4-FFF2-40B4-BE49-F238E27FC236}">
                <a16:creationId xmlns:a16="http://schemas.microsoft.com/office/drawing/2014/main" id="{73C5D777-E665-44E9-9DCA-486B3BC72F30}"/>
              </a:ext>
            </a:extLst>
          </p:cNvPr>
          <p:cNvSpPr/>
          <p:nvPr/>
        </p:nvSpPr>
        <p:spPr>
          <a:xfrm rot="16200000">
            <a:off x="2324525" y="4310122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 rot="16200000">
            <a:off x="2339014" y="555542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DB592-7D23-4C9C-BC28-2BFD4805C606}"/>
              </a:ext>
            </a:extLst>
          </p:cNvPr>
          <p:cNvSpPr txBox="1"/>
          <p:nvPr/>
        </p:nvSpPr>
        <p:spPr>
          <a:xfrm>
            <a:off x="2689720" y="433519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Equation-Error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5DFDDB5-2048-42EB-BFBA-44876A44CA37}"/>
              </a:ext>
            </a:extLst>
          </p:cNvPr>
          <p:cNvCxnSpPr>
            <a:cxnSpLocks/>
          </p:cNvCxnSpPr>
          <p:nvPr/>
        </p:nvCxnSpPr>
        <p:spPr>
          <a:xfrm flipV="1">
            <a:off x="3452452" y="5213350"/>
            <a:ext cx="0" cy="350154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6F9C3038-AED7-405A-A437-5AAE3E8442B3}"/>
              </a:ext>
            </a:extLst>
          </p:cNvPr>
          <p:cNvSpPr txBox="1"/>
          <p:nvPr/>
        </p:nvSpPr>
        <p:spPr>
          <a:xfrm>
            <a:off x="2764146" y="4957863"/>
            <a:ext cx="1603000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two approaches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1E9611F-8AE0-47E5-AA2B-47C4EF24960A}"/>
              </a:ext>
            </a:extLst>
          </p:cNvPr>
          <p:cNvSpPr txBox="1"/>
          <p:nvPr/>
        </p:nvSpPr>
        <p:spPr>
          <a:xfrm>
            <a:off x="2709667" y="559160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Output-Error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2173942-DE6B-4BE2-879D-D1EECFDC67E6}"/>
              </a:ext>
            </a:extLst>
          </p:cNvPr>
          <p:cNvCxnSpPr>
            <a:cxnSpLocks/>
          </p:cNvCxnSpPr>
          <p:nvPr/>
        </p:nvCxnSpPr>
        <p:spPr>
          <a:xfrm flipV="1">
            <a:off x="3452452" y="4622800"/>
            <a:ext cx="0" cy="34457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18">
            <a:extLst>
              <a:ext uri="{FF2B5EF4-FFF2-40B4-BE49-F238E27FC236}">
                <a16:creationId xmlns:a16="http://schemas.microsoft.com/office/drawing/2014/main" id="{A7BB6843-12E8-4AC7-9248-0466A8CF3193}"/>
              </a:ext>
            </a:extLst>
          </p:cNvPr>
          <p:cNvSpPr/>
          <p:nvPr/>
        </p:nvSpPr>
        <p:spPr>
          <a:xfrm rot="16200000">
            <a:off x="4349415" y="4333599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Down Arrow 18">
            <a:extLst>
              <a:ext uri="{FF2B5EF4-FFF2-40B4-BE49-F238E27FC236}">
                <a16:creationId xmlns:a16="http://schemas.microsoft.com/office/drawing/2014/main" id="{F84CD8C9-7B56-4E7D-A8F9-92C5BFDE6951}"/>
              </a:ext>
            </a:extLst>
          </p:cNvPr>
          <p:cNvSpPr/>
          <p:nvPr/>
        </p:nvSpPr>
        <p:spPr>
          <a:xfrm rot="16200000">
            <a:off x="4363904" y="5578898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6C03ED6-7F37-47B6-855C-3A3F338E2C35}"/>
              </a:ext>
            </a:extLst>
          </p:cNvPr>
          <p:cNvSpPr txBox="1"/>
          <p:nvPr/>
        </p:nvSpPr>
        <p:spPr>
          <a:xfrm>
            <a:off x="4781704" y="4259823"/>
            <a:ext cx="1873814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in one-shot linear algebra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20F93D1-D3C5-4F4A-8465-64FCB49A508C}"/>
              </a:ext>
            </a:extLst>
          </p:cNvPr>
          <p:cNvSpPr txBox="1"/>
          <p:nvPr/>
        </p:nvSpPr>
        <p:spPr>
          <a:xfrm>
            <a:off x="4780223" y="5324775"/>
            <a:ext cx="1817336" cy="8102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with iterative nonlinear optimization</a:t>
            </a:r>
          </a:p>
        </p:txBody>
      </p: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600F356F-7F35-4D5A-9A3D-51EA3EBBDB11}"/>
              </a:ext>
            </a:extLst>
          </p:cNvPr>
          <p:cNvSpPr/>
          <p:nvPr/>
        </p:nvSpPr>
        <p:spPr>
          <a:xfrm>
            <a:off x="6636189" y="3940380"/>
            <a:ext cx="374831" cy="1114128"/>
          </a:xfrm>
          <a:prstGeom prst="leftBrace">
            <a:avLst>
              <a:gd name="adj1" fmla="val 20531"/>
              <a:gd name="adj2" fmla="val 5651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D559A2DE-58D6-4098-92B2-D60BD3042A2B}"/>
              </a:ext>
            </a:extLst>
          </p:cNvPr>
          <p:cNvSpPr/>
          <p:nvPr/>
        </p:nvSpPr>
        <p:spPr>
          <a:xfrm>
            <a:off x="6617506" y="5239397"/>
            <a:ext cx="374831" cy="1177779"/>
          </a:xfrm>
          <a:prstGeom prst="leftBrace">
            <a:avLst>
              <a:gd name="adj1" fmla="val 20531"/>
              <a:gd name="adj2" fmla="val 40881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4" y="5213038"/>
            <a:ext cx="199462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latin typeface="Suisse Int'l" panose="020B0504000000000000" pitchFamily="34" charset="77"/>
              </a:rPr>
              <a:t>- Any nonlinear system dynamics</a:t>
            </a:r>
          </a:p>
          <a:p>
            <a:endParaRPr lang="en-US" sz="1600" dirty="0">
              <a:latin typeface="Suisse Int'l" panose="020B0504000000000000" pitchFamily="34" charset="77"/>
            </a:endParaRPr>
          </a:p>
          <a:p>
            <a:r>
              <a:rPr lang="en-GB" sz="1600" b="0" i="0" dirty="0">
                <a:latin typeface="Suisse Int'l" panose="020B0504000000000000" pitchFamily="34" charset="77"/>
              </a:rPr>
              <a:t>- Machine learning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sz="1600" b="0" i="0" dirty="0">
              <a:latin typeface="Suisse Int'l" panose="020B0504000000000000" pitchFamily="34" charset="77"/>
            </a:endParaRPr>
          </a:p>
        </p:txBody>
      </p:sp>
      <p:sp>
        <p:nvSpPr>
          <p:cNvPr id="48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>
            <a:off x="916489" y="5239397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/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7" grpId="0"/>
      <p:bldP spid="19" grpId="0" animBg="1"/>
      <p:bldP spid="20" grpId="0" animBg="1"/>
      <p:bldP spid="21" grpId="0" animBg="1"/>
      <p:bldP spid="22" grpId="0" animBg="1"/>
      <p:bldP spid="23" grpId="0"/>
      <p:bldP spid="28" grpId="0" animBg="1"/>
      <p:bldP spid="29" grpId="0" animBg="1"/>
      <p:bldP spid="35" grpId="0" animBg="1"/>
      <p:bldP spid="36" grpId="0"/>
      <p:bldP spid="41" grpId="0" animBg="1"/>
      <p:bldP spid="42" grpId="0" animBg="1"/>
      <p:bldP spid="43" grpId="0" animBg="1"/>
      <p:bldP spid="32" grpId="0"/>
      <p:bldP spid="45" grpId="0" animBg="1"/>
      <p:bldP spid="17" grpId="0" animBg="1"/>
      <p:bldP spid="69" grpId="0"/>
      <p:bldP spid="46" grpId="0" animBg="1"/>
      <p:bldP spid="47" grpId="0" animBg="1"/>
      <p:bldP spid="25" grpId="0"/>
      <p:bldP spid="50" grpId="0"/>
      <p:bldP spid="51" grpId="0"/>
      <p:bldP spid="63" grpId="0" animBg="1"/>
      <p:bldP spid="64" grpId="0" animBg="1"/>
      <p:bldP spid="59" grpId="0"/>
      <p:bldP spid="67" grpId="0"/>
      <p:bldP spid="68" grpId="0" animBg="1"/>
      <p:bldP spid="70" grpId="0" animBg="1"/>
      <p:bldP spid="71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8" y="1525554"/>
            <a:ext cx="2681452" cy="35299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9" y="3126096"/>
            <a:ext cx="5413948" cy="2904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1104" y="2528344"/>
            <a:ext cx="4822769" cy="362857"/>
            <a:chOff x="4366951" y="3598780"/>
            <a:chExt cx="4822769" cy="362857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No development time needed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105" y="1580565"/>
            <a:ext cx="5478294" cy="362857"/>
            <a:chOff x="4366951" y="3598780"/>
            <a:chExt cx="4777049" cy="362857"/>
          </a:xfrm>
        </p:grpSpPr>
        <p:sp>
          <p:nvSpPr>
            <p:cNvPr id="15" name="Down Arrow 1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Collection of over 350 state-of-the-art programs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1104" y="2054455"/>
            <a:ext cx="5478294" cy="362857"/>
            <a:chOff x="4366951" y="3598780"/>
            <a:chExt cx="4777049" cy="362857"/>
          </a:xfrm>
        </p:grpSpPr>
        <p:sp>
          <p:nvSpPr>
            <p:cNvPr id="18" name="Down Arrow 17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Used at more than 80 organization worldwide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838E7B-FCC5-45F0-B5DB-D5DEBE3EA86E}"/>
              </a:ext>
            </a:extLst>
          </p:cNvPr>
          <p:cNvGrpSpPr/>
          <p:nvPr/>
        </p:nvGrpSpPr>
        <p:grpSpPr>
          <a:xfrm>
            <a:off x="681104" y="1106675"/>
            <a:ext cx="4822769" cy="362857"/>
            <a:chOff x="4366951" y="3598780"/>
            <a:chExt cx="4822769" cy="362857"/>
          </a:xfrm>
        </p:grpSpPr>
        <p:sp>
          <p:nvSpPr>
            <p:cNvPr id="21" name="Down Arrow 11">
              <a:extLst>
                <a:ext uri="{FF2B5EF4-FFF2-40B4-BE49-F238E27FC236}">
                  <a16:creationId xmlns:a16="http://schemas.microsoft.com/office/drawing/2014/main" id="{F201BEA1-F4E1-43A3-8D95-CB92C3DE4F88}"/>
                </a:ext>
              </a:extLst>
            </p:cNvPr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4B95F63-8D84-470A-AB86-799C199B9B4C}"/>
                </a:ext>
              </a:extLst>
            </p:cNvPr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Implemented in </a:t>
              </a:r>
              <a:r>
                <a:rPr lang="en-GB" sz="2000" dirty="0" err="1"/>
                <a:t>Matlab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5032721" y="1234286"/>
            <a:ext cx="3941886" cy="31027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3" name="Arc 2"/>
          <p:cNvSpPr/>
          <p:nvPr/>
        </p:nvSpPr>
        <p:spPr>
          <a:xfrm>
            <a:off x="884645" y="3277765"/>
            <a:ext cx="1979407" cy="2076226"/>
          </a:xfrm>
          <a:prstGeom prst="arc">
            <a:avLst>
              <a:gd name="adj1" fmla="val 5403677"/>
              <a:gd name="adj2" fmla="val 10727024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890041" y="4666992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Measured inputs: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b="0" i="0" dirty="0">
                    <a:latin typeface="Suisse Int'l" panose="020B0504000000000000" pitchFamily="34" charset="77"/>
                  </a:rPr>
                  <a:t/>
                </a:r>
                <a:br>
                  <a:rPr lang="es-ES" b="0" i="0" dirty="0">
                    <a:latin typeface="Suisse Int'l" panose="020B0504000000000000" pitchFamily="34" charset="77"/>
                  </a:rPr>
                </a:br>
                <a:r>
                  <a:rPr lang="es-ES" b="0" i="0" dirty="0">
                    <a:latin typeface="Suisse Int'l" panose="020B0504000000000000" pitchFamily="34" charset="77"/>
                  </a:rPr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blipFill>
                <a:blip r:embed="rId3"/>
                <a:stretch>
                  <a:fillRect l="-7317" t="-6771" b="-41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4758976" y="3679967"/>
            <a:ext cx="1979406" cy="1695196"/>
          </a:xfrm>
          <a:prstGeom prst="arc">
            <a:avLst>
              <a:gd name="adj1" fmla="val 5403677"/>
              <a:gd name="adj2" fmla="val 13151171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5773962" y="4706181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Outputs to be validated</a:t>
                </a:r>
                <a:br>
                  <a:rPr lang="en-GB" b="0" i="0" dirty="0">
                    <a:latin typeface="Suisse Int'l" panose="020B0504000000000000" pitchFamily="34" charset="77"/>
                  </a:rPr>
                </a:br>
                <a:r>
                  <a:rPr lang="en-GB" b="0" i="0" dirty="0">
                    <a:latin typeface="Suisse Int'l" panose="020B0504000000000000" pitchFamily="34" charset="77"/>
                  </a:rPr>
                  <a:t>against </a:t>
                </a:r>
                <a:r>
                  <a:rPr lang="en-GB" b="0" i="0" u="sng" dirty="0">
                    <a:latin typeface="Suisse Int'l" panose="020B0504000000000000" pitchFamily="34" charset="77"/>
                  </a:rPr>
                  <a:t>real</a:t>
                </a:r>
                <a:r>
                  <a:rPr lang="en-GB" b="0" i="0" dirty="0">
                    <a:latin typeface="Suisse Int'l" panose="020B0504000000000000" pitchFamily="34" charset="77"/>
                  </a:rPr>
                  <a:t> flight test data:</a:t>
                </a: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blipFill>
                <a:blip r:embed="rId4"/>
                <a:stretch>
                  <a:fillRect l="-5333" t="-5242" r="-51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4237322" y="2454213"/>
            <a:ext cx="643574" cy="7477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SID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H/C Model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880896" y="2828105"/>
            <a:ext cx="151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73500" y="2828104"/>
            <a:ext cx="3638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172703" y="1234286"/>
            <a:ext cx="3858458" cy="31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r="15656"/>
          <a:stretch/>
        </p:blipFill>
        <p:spPr>
          <a:xfrm>
            <a:off x="3245865" y="1756415"/>
            <a:ext cx="3201767" cy="188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8325" y="2542543"/>
            <a:ext cx="2058536" cy="546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</a:lstStyle>
          <a:p>
            <a:r>
              <a:rPr lang="en-GB" i="1" u="sng" dirty="0"/>
              <a:t>We already have</a:t>
            </a:r>
            <a:br>
              <a:rPr lang="en-GB" i="1" u="sng" dirty="0"/>
            </a:br>
            <a:r>
              <a:rPr lang="en-GB" i="1" u="sng" dirty="0"/>
              <a:t> this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7" y="4354161"/>
            <a:ext cx="1655227" cy="165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20" b="89844" l="9961" r="91211">
                        <a14:foregroundMark x1="45703" y1="79688" x2="45703" y2="79688"/>
                        <a14:foregroundMark x1="55273" y1="52930" x2="55273" y2="52930"/>
                        <a14:foregroundMark x1="60938" y1="27539" x2="60938" y2="27539"/>
                        <a14:foregroundMark x1="45117" y1="22070" x2="45117" y2="22070"/>
                        <a14:foregroundMark x1="58203" y1="7617" x2="58203" y2="7617"/>
                        <a14:foregroundMark x1="57422" y1="6445" x2="57422" y2="6445"/>
                        <a14:foregroundMark x1="61914" y1="24414" x2="61914" y2="24414"/>
                        <a14:foregroundMark x1="63867" y1="19922" x2="63867" y2="19922"/>
                        <a14:backgroundMark x1="30078" y1="71484" x2="30078" y2="71484"/>
                        <a14:backgroundMark x1="33008" y1="72070" x2="33008" y2="72070"/>
                        <a14:backgroundMark x1="36914" y1="73242" x2="36914" y2="73242"/>
                        <a14:backgroundMark x1="39844" y1="73242" x2="39844" y2="73242"/>
                        <a14:backgroundMark x1="47266" y1="73438" x2="47266" y2="73438"/>
                        <a14:backgroundMark x1="51367" y1="73633" x2="51367" y2="73633"/>
                        <a14:backgroundMark x1="55469" y1="73242" x2="55469" y2="73242"/>
                        <a14:backgroundMark x1="59961" y1="73047" x2="59961" y2="73047"/>
                        <a14:backgroundMark x1="78125" y1="54492" x2="78125" y2="54492"/>
                        <a14:backgroundMark x1="74219" y1="50586" x2="74219" y2="50586"/>
                        <a14:backgroundMark x1="60938" y1="20703" x2="60938" y2="20703"/>
                        <a14:backgroundMark x1="50977" y1="30469" x2="50977" y2="30469"/>
                        <a14:backgroundMark x1="57422" y1="24414" x2="57422" y2="24414"/>
                        <a14:backgroundMark x1="53906" y1="27734" x2="53906" y2="27734"/>
                        <a14:backgroundMark x1="55469" y1="34375" x2="55469" y2="34375"/>
                        <a14:backgroundMark x1="49219" y1="24805" x2="49219" y2="24805"/>
                        <a14:backgroundMark x1="58398" y1="16211" x2="58398" y2="16211"/>
                        <a14:backgroundMark x1="53320" y1="21289" x2="53320" y2="21289"/>
                        <a14:backgroundMark x1="43945" y1="17773" x2="43945" y2="17773"/>
                        <a14:backgroundMark x1="40820" y1="22070" x2="40430" y2="22070"/>
                        <a14:backgroundMark x1="38672" y1="27734" x2="38672" y2="27734"/>
                        <a14:backgroundMark x1="36719" y1="33398" x2="36719" y2="33398"/>
                        <a14:backgroundMark x1="40430" y1="33398" x2="40430" y2="33398"/>
                        <a14:backgroundMark x1="46094" y1="28711" x2="46094" y2="28711"/>
                        <a14:backgroundMark x1="41992" y1="32617" x2="41992" y2="32617"/>
                        <a14:backgroundMark x1="46094" y1="75391" x2="46094" y2="75391"/>
                        <a14:backgroundMark x1="76367" y1="67773" x2="76367" y2="67773"/>
                        <a14:backgroundMark x1="82031" y1="62695" x2="82031" y2="62695"/>
                        <a14:backgroundMark x1="87109" y1="57813" x2="87109" y2="57813"/>
                        <a14:backgroundMark x1="80273" y1="52539" x2="80273" y2="52539"/>
                        <a14:backgroundMark x1="76367" y1="49023" x2="76367" y2="49023"/>
                        <a14:backgroundMark x1="73438" y1="51953" x2="73438" y2="51953"/>
                        <a14:backgroundMark x1="61133" y1="21289" x2="61133" y2="2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t="-964" r="7777" b="9590"/>
          <a:stretch/>
        </p:blipFill>
        <p:spPr>
          <a:xfrm>
            <a:off x="5771242" y="4247175"/>
            <a:ext cx="1534109" cy="16202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693834" y="140191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80835" y="133915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Complete instrumented helicopter</a:t>
            </a:r>
            <a:endParaRPr lang="es-ES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693834" y="3954249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80835" y="3891496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A laptop</a:t>
            </a:r>
            <a:endParaRPr lang="es-E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5019092" y="393837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06093" y="387561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Some coffee…</a:t>
            </a:r>
            <a:endParaRPr lang="es-ES" dirty="0"/>
          </a:p>
        </p:txBody>
      </p:sp>
      <p:sp>
        <p:nvSpPr>
          <p:cNvPr id="19" name="Geschweifte Klammer links/rechts 12">
            <a:extLst>
              <a:ext uri="{FF2B5EF4-FFF2-40B4-BE49-F238E27FC236}">
                <a16:creationId xmlns:a16="http://schemas.microsoft.com/office/drawing/2014/main" id="{61D1D89A-E03B-4ABB-A5C7-8560CDA77F88}"/>
              </a:ext>
            </a:extLst>
          </p:cNvPr>
          <p:cNvSpPr/>
          <p:nvPr/>
        </p:nvSpPr>
        <p:spPr>
          <a:xfrm>
            <a:off x="2785719" y="1756416"/>
            <a:ext cx="4095521" cy="1889988"/>
          </a:xfrm>
          <a:prstGeom prst="bracePair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GB" dirty="0"/>
                  <a:t>- IMUs</a:t>
                </a:r>
              </a:p>
              <a:p>
                <a:r>
                  <a:rPr lang="en-GB" dirty="0"/>
                  <a:t>- MR/TR rpm</a:t>
                </a:r>
              </a:p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𝑝𝑒𝑑</m:t>
                    </m:r>
                  </m:oMath>
                </a14:m>
                <a:endParaRPr lang="es-ES" b="0" dirty="0"/>
              </a:p>
              <a:p>
                <a:r>
                  <a:rPr lang="en-US" dirty="0"/>
                  <a:t>- 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blipFill>
                <a:blip r:embed="rId7"/>
                <a:stretch>
                  <a:fillRect l="-6053" t="-14444" b="-13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719580" y="2404159"/>
            <a:ext cx="4748375" cy="306379"/>
            <a:chOff x="719580" y="1339159"/>
            <a:chExt cx="4748375" cy="306379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693834" y="1401912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835" y="1339159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Complete instrumented helicopter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580" y="4307699"/>
            <a:ext cx="4748375" cy="312404"/>
            <a:chOff x="719580" y="4022137"/>
            <a:chExt cx="4748375" cy="3124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Test operations</a:t>
              </a:r>
              <a:endParaRPr lang="es-E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9856" y="2836328"/>
            <a:ext cx="6969988" cy="1091448"/>
            <a:chOff x="597576" y="1459346"/>
            <a:chExt cx="6969988" cy="10914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8" r="15656"/>
            <a:stretch/>
          </p:blipFill>
          <p:spPr>
            <a:xfrm>
              <a:off x="3106663" y="1459346"/>
              <a:ext cx="1848986" cy="10914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09028" y="1731841"/>
              <a:ext cx="2058536" cy="5464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i="1" u="sng" dirty="0"/>
                <a:t>We already have</a:t>
              </a:r>
              <a:br>
                <a:rPr lang="en-GB" i="1" u="sng" dirty="0"/>
              </a:br>
              <a:r>
                <a:rPr lang="en-GB" i="1" u="sng" dirty="0"/>
                <a:t> this</a:t>
              </a:r>
              <a:endParaRPr lang="en-US" i="1" u="sng" dirty="0"/>
            </a:p>
          </p:txBody>
        </p:sp>
        <p:sp>
          <p:nvSpPr>
            <p:cNvPr id="19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2641300" y="1501531"/>
              <a:ext cx="2664793" cy="1030388"/>
            </a:xfrm>
            <a:prstGeom prst="bracePair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en-US"/>
                  </a:defPPr>
                </a:lstStyle>
                <a:p>
                  <a:r>
                    <a:rPr lang="en-GB" sz="1600" dirty="0"/>
                    <a:t>- IMUs</a:t>
                  </a:r>
                </a:p>
                <a:p>
                  <a:r>
                    <a:rPr lang="en-GB" sz="1600" dirty="0"/>
                    <a:t>- MR/TR rpm</a:t>
                  </a:r>
                </a:p>
                <a:p>
                  <a:r>
                    <a:rPr lang="en-US" sz="16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𝑝𝑒𝑑</m:t>
                      </m:r>
                    </m:oMath>
                  </a14:m>
                  <a:endParaRPr lang="es-ES" sz="1600" b="0" dirty="0"/>
                </a:p>
                <a:p>
                  <a:r>
                    <a:rPr lang="en-US" sz="1600" dirty="0"/>
                    <a:t>- …</a:t>
                  </a: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76" y="1682184"/>
                  <a:ext cx="2314349" cy="546458"/>
                </a:xfrm>
                <a:prstGeom prst="rect">
                  <a:avLst/>
                </a:prstGeom>
                <a:blipFill>
                  <a:blip r:embed="rId4"/>
                  <a:stretch>
                    <a:fillRect l="-5541" t="-12360" b="-1056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719580" y="1190591"/>
            <a:ext cx="4748375" cy="312404"/>
            <a:chOff x="719580" y="4022137"/>
            <a:chExt cx="4748375" cy="31240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0835" y="4028162"/>
              <a:ext cx="448712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 smtClean="0"/>
                <a:t>Flight Physics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6098" y="1655256"/>
            <a:ext cx="2851958" cy="312404"/>
            <a:chOff x="719580" y="4022137"/>
            <a:chExt cx="2851958" cy="312404"/>
          </a:xfrm>
        </p:grpSpPr>
        <p:sp>
          <p:nvSpPr>
            <p:cNvPr id="25" name="Down Arrow 24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0835" y="4028162"/>
              <a:ext cx="2590703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SID framework development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96097" y="4762664"/>
            <a:ext cx="2636807" cy="312404"/>
            <a:chOff x="719580" y="4022137"/>
            <a:chExt cx="2636807" cy="312404"/>
          </a:xfrm>
        </p:grpSpPr>
        <p:sp>
          <p:nvSpPr>
            <p:cNvPr id="31" name="Down Arrow 30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0835" y="4028162"/>
              <a:ext cx="2375552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Dedicated flight test points</a:t>
              </a:r>
              <a:endParaRPr lang="en-GB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6095" y="5353107"/>
            <a:ext cx="2568868" cy="306379"/>
            <a:chOff x="719580" y="4003963"/>
            <a:chExt cx="2326749" cy="306379"/>
          </a:xfrm>
        </p:grpSpPr>
        <p:sp>
          <p:nvSpPr>
            <p:cNvPr id="34" name="Down Arrow 33"/>
            <p:cNvSpPr/>
            <p:nvPr/>
          </p:nvSpPr>
          <p:spPr>
            <a:xfrm rot="16200000">
              <a:off x="693834" y="4047883"/>
              <a:ext cx="254857" cy="20336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579" y="4003963"/>
              <a:ext cx="2055750" cy="306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600" dirty="0" smtClean="0"/>
                <a:t>Data to be provided by Flight Test Data Analysis Team </a:t>
              </a:r>
              <a:endParaRPr lang="en-GB" sz="16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848943" y="1814471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>
            <a:off x="4603021" y="1197635"/>
            <a:ext cx="225910" cy="1235154"/>
          </a:xfrm>
          <a:prstGeom prst="leftBrace">
            <a:avLst/>
          </a:prstGeom>
          <a:ln w="254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732904" y="4910096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93527" y="4736903"/>
            <a:ext cx="3876675" cy="521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Some of those they may already be within the current Flight Test Program </a:t>
            </a:r>
            <a:endParaRPr lang="en-GB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03020" y="5358897"/>
            <a:ext cx="3867181" cy="563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dirty="0" smtClean="0"/>
              <a:t>Little involvement needed as data in raw form is analysed for SID methods</a:t>
            </a:r>
            <a:endParaRPr lang="en-GB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715620" y="5498710"/>
            <a:ext cx="72305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3155" y="778860"/>
            <a:ext cx="4377418" cy="3337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8828" y="4289107"/>
            <a:ext cx="4193862" cy="20756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Instrumentation overview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17821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GB" sz="160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s-ES" sz="1600" b="0" i="0" baseline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41477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b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040003"/>
                  </p:ext>
                </p:extLst>
              </p:nvPr>
            </p:nvGraphicFramePr>
            <p:xfrm>
              <a:off x="408791" y="1397001"/>
              <a:ext cx="8231210" cy="457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242">
                      <a:extLst>
                        <a:ext uri="{9D8B030D-6E8A-4147-A177-3AD203B41FA5}">
                          <a16:colId xmlns:a16="http://schemas.microsoft.com/office/drawing/2014/main" val="812677696"/>
                        </a:ext>
                      </a:extLst>
                    </a:gridCol>
                    <a:gridCol w="1181653">
                      <a:extLst>
                        <a:ext uri="{9D8B030D-6E8A-4147-A177-3AD203B41FA5}">
                          <a16:colId xmlns:a16="http://schemas.microsoft.com/office/drawing/2014/main" val="3669739950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2858594273"/>
                        </a:ext>
                      </a:extLst>
                    </a:gridCol>
                    <a:gridCol w="1730786">
                      <a:extLst>
                        <a:ext uri="{9D8B030D-6E8A-4147-A177-3AD203B41FA5}">
                          <a16:colId xmlns:a16="http://schemas.microsoft.com/office/drawing/2014/main" val="2648737618"/>
                        </a:ext>
                      </a:extLst>
                    </a:gridCol>
                    <a:gridCol w="2540415">
                      <a:extLst>
                        <a:ext uri="{9D8B030D-6E8A-4147-A177-3AD203B41FA5}">
                          <a16:colId xmlns:a16="http://schemas.microsoft.com/office/drawing/2014/main" val="43749441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Physical</a:t>
                          </a:r>
                          <a:r>
                            <a:rPr lang="en-GB" sz="1600" baseline="0" dirty="0" smtClean="0"/>
                            <a:t> quantities to measure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Variables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Units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Transducer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Notes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229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Air-Relative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102222" r="-459278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102222" r="-379032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Pressure</a:t>
                          </a:r>
                          <a:r>
                            <a:rPr lang="en-GB" sz="1600" baseline="0" dirty="0" smtClean="0"/>
                            <a:t> transducer</a:t>
                          </a:r>
                          <a:br>
                            <a:rPr lang="en-GB" sz="1600" baseline="0" dirty="0" smtClean="0"/>
                          </a:br>
                          <a:r>
                            <a:rPr lang="en-GB" sz="1600" baseline="0" dirty="0" smtClean="0"/>
                            <a:t>Flow vane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Difficult</a:t>
                          </a:r>
                          <a:r>
                            <a:rPr lang="en-GB" sz="1400" baseline="0" dirty="0" smtClean="0"/>
                            <a:t> to measure (local flow interaction)</a:t>
                          </a:r>
                          <a:endParaRPr lang="en-GB" sz="1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22282"/>
                      </a:ext>
                    </a:extLst>
                  </a:tr>
                  <a:tr h="572474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Angular Velocity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290426" r="-459278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290426" r="-379032" b="-4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74587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Translational accelerations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386316" r="-459278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386316" r="-379032" b="-3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Accelerometer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Noisy</a:t>
                          </a:r>
                          <a:r>
                            <a:rPr lang="en-GB" sz="1400" baseline="0" dirty="0" smtClean="0"/>
                            <a:t> measurements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36587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Rotational acceleration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486316" r="-459278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486316" r="-379032" b="-2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Rate acceleration</a:t>
                          </a:r>
                          <a:r>
                            <a:rPr lang="en-GB" sz="1600" baseline="0" dirty="0" smtClean="0"/>
                            <a:t>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</a:t>
                          </a:r>
                          <a:r>
                            <a:rPr lang="en-GB" sz="1400" baseline="0" dirty="0" smtClean="0"/>
                            <a:t>, can be differentiated from velocities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1655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Euler</a:t>
                          </a:r>
                          <a:r>
                            <a:rPr lang="en-GB" sz="1600" baseline="0" dirty="0" smtClean="0"/>
                            <a:t> attitude angles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580208" r="-459278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580208" r="-379032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Vertical gyro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Optional, include gravity</a:t>
                          </a:r>
                          <a:r>
                            <a:rPr lang="en-GB" sz="1400" baseline="0" dirty="0" smtClean="0"/>
                            <a:t> 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433331"/>
                      </a:ext>
                    </a:extLst>
                  </a:tr>
                  <a:tr h="61772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Pilot controls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691" t="-646535" r="-459278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0000" t="-646535" r="-379032" b="-3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Potentiometer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/>
                            <a:t>-</a:t>
                          </a:r>
                          <a:endParaRPr lang="en-GB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11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7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A5B2275-6FCE-43DC-9B9C-AF0664B55D66}"/>
              </a:ext>
            </a:extLst>
          </p:cNvPr>
          <p:cNvSpPr/>
          <p:nvPr/>
        </p:nvSpPr>
        <p:spPr>
          <a:xfrm>
            <a:off x="802133" y="1434001"/>
            <a:ext cx="78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Constraints on inputs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Rate of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resolution on sensors or data acquisition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time for each </a:t>
            </a:r>
            <a:r>
              <a:rPr lang="en-GB" sz="1500" dirty="0" err="1"/>
              <a:t>maneuver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Limitations on how the aircraft can be excited</a:t>
            </a:r>
          </a:p>
        </p:txBody>
      </p:sp>
    </p:spTree>
    <p:extLst>
      <p:ext uri="{BB962C8B-B14F-4D97-AF65-F5344CB8AC3E}">
        <p14:creationId xmlns:p14="http://schemas.microsoft.com/office/powerpoint/2010/main" val="19579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8" y="1117795"/>
            <a:ext cx="6055744" cy="4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introduce System ID into P3 test campaign?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824116" y="1937017"/>
            <a:ext cx="330200" cy="3331833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285859" y="3074198"/>
            <a:ext cx="866131" cy="954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200" b="0" i="0" u="sng" dirty="0">
                <a:latin typeface="Suisse Int'l" panose="020B0504000000000000" pitchFamily="34" charset="77"/>
              </a:rPr>
              <a:t>now</a:t>
            </a:r>
            <a:r>
              <a:rPr lang="en-GB" sz="22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200" dirty="0">
                <a:latin typeface="Suisse Int'l" panose="020B0504000000000000" pitchFamily="34" charset="77"/>
              </a:rPr>
              <a:t>we are ready </a:t>
            </a:r>
            <a:r>
              <a:rPr lang="en-GB" sz="2200" u="sng" dirty="0">
                <a:latin typeface="Suisse Int'l" panose="020B0504000000000000" pitchFamily="34" charset="77"/>
              </a:rPr>
              <a:t>now</a:t>
            </a:r>
            <a:endParaRPr lang="en-GB" sz="2200" b="0" i="0" u="sng" dirty="0">
              <a:latin typeface="Suisse Int'l" panose="020B0504000000000000" pitchFamily="34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26" y="5516540"/>
            <a:ext cx="8169174" cy="1625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200" i="1" dirty="0"/>
              <a:t>System</a:t>
            </a:r>
            <a:r>
              <a:rPr lang="en-US" sz="2200" i="1" dirty="0"/>
              <a:t> ID takes time and money – but not nearly as much as not doing it</a:t>
            </a:r>
            <a:br>
              <a:rPr lang="en-US" sz="2200" i="1" dirty="0"/>
            </a:br>
            <a:r>
              <a:rPr lang="en-US" i="1" dirty="0"/>
              <a:t>					       		         </a:t>
            </a:r>
            <a:r>
              <a:rPr lang="en-US" sz="1400" dirty="0"/>
              <a:t>Eugene A. Morelli </a:t>
            </a:r>
            <a:br>
              <a:rPr lang="en-US" sz="1400" dirty="0"/>
            </a:br>
            <a:r>
              <a:rPr lang="en-US" sz="1400" dirty="0"/>
              <a:t>				    	                NASA Langley Research Center Hampton</a:t>
            </a:r>
            <a:endParaRPr lang="en-US" sz="1050" dirty="0"/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665" y="2642995"/>
            <a:ext cx="5325331" cy="862406"/>
            <a:chOff x="-2609209" y="1063397"/>
            <a:chExt cx="8420307" cy="862406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2296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7"/>
              <a:ext cx="7909259" cy="8624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P3 flight envelope expansion in Sicily, </a:t>
              </a:r>
              <a:br>
                <a:rPr lang="en-US" dirty="0"/>
              </a:br>
              <a:r>
                <a:rPr lang="en-US" u="sng" dirty="0"/>
                <a:t>necessary for TC</a:t>
              </a:r>
              <a:r>
                <a:rPr lang="en-US" dirty="0"/>
                <a:t>. Issues like the </a:t>
              </a:r>
              <a:r>
                <a:rPr lang="en-US" u="sng" dirty="0"/>
                <a:t>cyclic migration</a:t>
              </a:r>
              <a:r>
                <a:rPr lang="en-US" dirty="0"/>
                <a:t> could be addressed and main driving parameters identified.</a:t>
              </a:r>
              <a:endParaRPr lang="en-US" u="sng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666" y="4336975"/>
            <a:ext cx="5325011" cy="534824"/>
            <a:chOff x="-2634608" y="1183517"/>
            <a:chExt cx="8419803" cy="534824"/>
          </a:xfrm>
        </p:grpSpPr>
        <p:sp>
          <p:nvSpPr>
            <p:cNvPr id="17" name="Down Arrow 16"/>
            <p:cNvSpPr/>
            <p:nvPr/>
          </p:nvSpPr>
          <p:spPr>
            <a:xfrm rot="16200000">
              <a:off x="-2582804" y="113667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124064" y="1183517"/>
              <a:ext cx="7909259" cy="53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Surely it will be needed for PS4 and further </a:t>
              </a:r>
            </a:p>
            <a:p>
              <a:r>
                <a:rPr lang="en-US" dirty="0"/>
                <a:t>developments after TC, such as </a:t>
              </a:r>
              <a:r>
                <a:rPr lang="en-US" u="sng" dirty="0"/>
                <a:t>FCS design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3666" y="4987274"/>
            <a:ext cx="5310450" cy="362857"/>
            <a:chOff x="-2634608" y="1399176"/>
            <a:chExt cx="8396779" cy="362857"/>
          </a:xfrm>
        </p:grpSpPr>
        <p:sp>
          <p:nvSpPr>
            <p:cNvPr id="20" name="Down Arrow 19"/>
            <p:cNvSpPr/>
            <p:nvPr/>
          </p:nvSpPr>
          <p:spPr>
            <a:xfrm rot="16200000">
              <a:off x="-2582804" y="1353537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147090" y="1399176"/>
              <a:ext cx="7909261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/>
                <a:t>Cost effective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3665" y="3620877"/>
            <a:ext cx="5294387" cy="600622"/>
            <a:chOff x="-2609209" y="1033842"/>
            <a:chExt cx="8371380" cy="600622"/>
          </a:xfrm>
        </p:grpSpPr>
        <p:sp>
          <p:nvSpPr>
            <p:cNvPr id="24" name="Down Arrow 23"/>
            <p:cNvSpPr/>
            <p:nvPr/>
          </p:nvSpPr>
          <p:spPr>
            <a:xfrm rot="16200000">
              <a:off x="-2557405" y="995460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147089" y="1033842"/>
              <a:ext cx="7909260" cy="600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Provide a proper dynamic model of the H/C </a:t>
              </a:r>
            </a:p>
            <a:p>
              <a:r>
                <a:rPr lang="en-US" dirty="0"/>
                <a:t>for the </a:t>
              </a:r>
              <a:r>
                <a:rPr lang="en-US" u="sng" dirty="0"/>
                <a:t>simulator</a:t>
              </a:r>
              <a:r>
                <a:rPr lang="en-US" dirty="0"/>
                <a:t> </a:t>
              </a:r>
              <a:endParaRPr lang="es-E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9400" y="1183169"/>
            <a:ext cx="8220361" cy="622321"/>
            <a:chOff x="529400" y="1254289"/>
            <a:chExt cx="8220361" cy="622321"/>
          </a:xfrm>
        </p:grpSpPr>
        <p:sp>
          <p:nvSpPr>
            <p:cNvPr id="11" name="Down Arrow 10"/>
            <p:cNvSpPr/>
            <p:nvPr/>
          </p:nvSpPr>
          <p:spPr>
            <a:xfrm rot="16200000">
              <a:off x="495788" y="1323241"/>
              <a:ext cx="254857" cy="1876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96" y="1254289"/>
              <a:ext cx="3702517" cy="609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dirty="0"/>
                <a:t>Sooner or later, it would need to be implemented</a:t>
              </a:r>
              <a:endParaRPr lang="en-US" dirty="0"/>
            </a:p>
          </p:txBody>
        </p:sp>
        <p:sp>
          <p:nvSpPr>
            <p:cNvPr id="47" name="Down Arrow 46"/>
            <p:cNvSpPr/>
            <p:nvPr/>
          </p:nvSpPr>
          <p:spPr>
            <a:xfrm rot="16200000">
              <a:off x="4773911" y="894971"/>
              <a:ext cx="254855" cy="1234674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0916" y="1263035"/>
              <a:ext cx="3128845" cy="61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/>
                <a:t>Every</a:t>
              </a:r>
              <a:r>
                <a:rPr lang="es-ES" dirty="0"/>
                <a:t> </a:t>
              </a:r>
              <a:r>
                <a:rPr lang="en-US" dirty="0"/>
                <a:t>big helicopter manufacturer </a:t>
              </a:r>
              <a:br>
                <a:rPr lang="en-US" dirty="0"/>
              </a:br>
              <a:r>
                <a:rPr lang="en-US" dirty="0"/>
                <a:t>has a </a:t>
              </a:r>
              <a:r>
                <a:rPr lang="en-US" u="sng" dirty="0"/>
                <a:t>dedicated SID department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665" y="1921459"/>
            <a:ext cx="5325331" cy="606060"/>
            <a:chOff x="-2609209" y="1055723"/>
            <a:chExt cx="8420308" cy="60606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-2557405" y="10039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2098161" y="1063398"/>
              <a:ext cx="7909260" cy="5983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SID framework could be developed now using </a:t>
              </a:r>
              <a:br>
                <a:rPr lang="en-US" dirty="0"/>
              </a:br>
              <a:r>
                <a:rPr lang="en-US" u="sng" dirty="0"/>
                <a:t>P2 flight 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6233" y="2621559"/>
            <a:ext cx="4777049" cy="362857"/>
            <a:chOff x="4366951" y="3203091"/>
            <a:chExt cx="4777049" cy="362857"/>
          </a:xfrm>
        </p:grpSpPr>
        <p:sp>
          <p:nvSpPr>
            <p:cNvPr id="8" name="Down Arrow 7"/>
            <p:cNvSpPr/>
            <p:nvPr/>
          </p:nvSpPr>
          <p:spPr>
            <a:xfrm rot="16200000">
              <a:off x="4341205" y="3259261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6880" y="3203091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I know what to do and how to do it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233" y="3238901"/>
            <a:ext cx="4777049" cy="362857"/>
            <a:chOff x="4366951" y="3598780"/>
            <a:chExt cx="4777049" cy="362857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 err="1"/>
                <a:t>Kopter</a:t>
              </a:r>
              <a:r>
                <a:rPr lang="en-US" sz="2000" dirty="0"/>
                <a:t> experience, within </a:t>
              </a:r>
              <a:r>
                <a:rPr lang="en-US" sz="2000" dirty="0" err="1"/>
                <a:t>rotorheads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233" y="3836790"/>
            <a:ext cx="4841280" cy="1686001"/>
            <a:chOff x="5716780" y="4423341"/>
            <a:chExt cx="4841280" cy="1686001"/>
          </a:xfrm>
        </p:grpSpPr>
        <p:sp>
          <p:nvSpPr>
            <p:cNvPr id="16" name="Down Arrow 15"/>
            <p:cNvSpPr/>
            <p:nvPr/>
          </p:nvSpPr>
          <p:spPr>
            <a:xfrm rot="16200000">
              <a:off x="5691034" y="44636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0940" y="4423341"/>
              <a:ext cx="4487120" cy="16860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Data analysis experience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Python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/>
                <a:t>Matlab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Data analysis and machine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00806" y="1373766"/>
            <a:ext cx="3803744" cy="838200"/>
            <a:chOff x="-3943350" y="-2171700"/>
            <a:chExt cx="2457450" cy="838200"/>
          </a:xfrm>
        </p:grpSpPr>
        <p:sp>
          <p:nvSpPr>
            <p:cNvPr id="23" name="Arc 22"/>
            <p:cNvSpPr/>
            <p:nvPr/>
          </p:nvSpPr>
          <p:spPr>
            <a:xfrm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86406" y="1658975"/>
            <a:ext cx="91440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Young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4550" y="1583316"/>
            <a:ext cx="169545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Passionate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461" l="9961" r="89844">
                        <a14:backgroundMark x1="20508" y1="64844" x2="20508" y2="64844"/>
                        <a14:backgroundMark x1="17773" y1="64453" x2="17773" y2="64453"/>
                        <a14:backgroundMark x1="16211" y1="53125" x2="16211" y2="53125"/>
                        <a14:backgroundMark x1="82227" y1="57617" x2="82227" y2="57617"/>
                        <a14:backgroundMark x1="78906" y1="58203" x2="78906" y2="58203"/>
                        <a14:backgroundMark x1="75977" y1="63672" x2="75977" y2="63672"/>
                        <a14:backgroundMark x1="27539" y1="84961" x2="27539" y2="84961"/>
                        <a14:backgroundMark x1="49219" y1="75977" x2="49219" y2="75977"/>
                        <a14:backgroundMark x1="44922" y1="75977" x2="44922" y2="75977"/>
                        <a14:backgroundMark x1="41211" y1="75977" x2="41016" y2="75977"/>
                        <a14:backgroundMark x1="36523" y1="76563" x2="36523" y2="76563"/>
                        <a14:backgroundMark x1="52930" y1="76172" x2="52930" y2="76172"/>
                        <a14:backgroundMark x1="57031" y1="75977" x2="57031" y2="75977"/>
                        <a14:backgroundMark x1="60742" y1="76172" x2="60742" y2="76172"/>
                        <a14:backgroundMark x1="61719" y1="82813" x2="61719" y2="82813"/>
                        <a14:backgroundMark x1="57813" y1="83008" x2="57813" y2="83008"/>
                        <a14:backgroundMark x1="53906" y1="82813" x2="53906" y2="82813"/>
                        <a14:backgroundMark x1="50195" y1="83008" x2="50000" y2="83008"/>
                        <a14:backgroundMark x1="46094" y1="82813" x2="45703" y2="82813"/>
                        <a14:backgroundMark x1="42383" y1="83008" x2="42383" y2="83008"/>
                        <a14:backgroundMark x1="38086" y1="82813" x2="38086" y2="82813"/>
                        <a14:backgroundMark x1="58594" y1="90039" x2="58594" y2="90039"/>
                        <a14:backgroundMark x1="54492" y1="90039" x2="54492" y2="90039"/>
                        <a14:backgroundMark x1="50586" y1="89648" x2="50586" y2="89648"/>
                        <a14:backgroundMark x1="46680" y1="90039" x2="46680" y2="90039"/>
                        <a14:backgroundMark x1="42773" y1="90039" x2="42773" y2="90039"/>
                        <a14:backgroundMark x1="47461" y1="49414" x2="47461" y2="49414"/>
                        <a14:backgroundMark x1="52148" y1="49219" x2="52148" y2="49219"/>
                        <a14:backgroundMark x1="57227" y1="48438" x2="57227" y2="48438"/>
                        <a14:backgroundMark x1="63672" y1="42383" x2="63672" y2="42383"/>
                        <a14:backgroundMark x1="67188" y1="41992" x2="67188" y2="41992"/>
                        <a14:backgroundMark x1="73242" y1="39844" x2="73242" y2="39844"/>
                        <a14:backgroundMark x1="75977" y1="33398" x2="75977" y2="33398"/>
                        <a14:backgroundMark x1="74414" y1="30664" x2="74414" y2="30664"/>
                        <a14:backgroundMark x1="73633" y1="27930" x2="73633" y2="27930"/>
                        <a14:backgroundMark x1="72266" y1="25977" x2="72266" y2="25977"/>
                        <a14:backgroundMark x1="70117" y1="23242" x2="70117" y2="23242"/>
                        <a14:backgroundMark x1="66992" y1="22852" x2="66992" y2="22852"/>
                        <a14:backgroundMark x1="61328" y1="24414" x2="61328" y2="24414"/>
                        <a14:backgroundMark x1="67969" y1="33398" x2="67969" y2="33398"/>
                        <a14:backgroundMark x1="62695" y1="38867" x2="62695" y2="38867"/>
                        <a14:backgroundMark x1="64258" y1="36719" x2="64258" y2="36719"/>
                        <a14:backgroundMark x1="61133" y1="36719" x2="61133" y2="36719"/>
                        <a14:backgroundMark x1="58789" y1="34961" x2="58789" y2="34961"/>
                        <a14:backgroundMark x1="55078" y1="34961" x2="55078" y2="34961"/>
                        <a14:backgroundMark x1="50977" y1="35352" x2="50977" y2="35352"/>
                        <a14:backgroundMark x1="56445" y1="25781" x2="56445" y2="25781"/>
                        <a14:backgroundMark x1="53711" y1="24414" x2="53711" y2="24414"/>
                        <a14:backgroundMark x1="62695" y1="18945" x2="62695" y2="18945"/>
                        <a14:backgroundMark x1="60352" y1="18164" x2="60352" y2="18164"/>
                        <a14:backgroundMark x1="58398" y1="16016" x2="58398" y2="16016"/>
                        <a14:backgroundMark x1="54883" y1="15625" x2="54883" y2="15625"/>
                        <a14:backgroundMark x1="50781" y1="15625" x2="50781" y2="15625"/>
                        <a14:backgroundMark x1="47070" y1="19727" x2="47070" y2="19727"/>
                        <a14:backgroundMark x1="44336" y1="17969" x2="44336" y2="17969"/>
                        <a14:backgroundMark x1="41211" y1="17383" x2="41211" y2="17383"/>
                        <a14:backgroundMark x1="24023" y1="30273" x2="24023" y2="30273"/>
                        <a14:backgroundMark x1="44336" y1="49609" x2="44336" y2="49609"/>
                        <a14:backgroundMark x1="51172" y1="42383" x2="51172" y2="42383"/>
                        <a14:backgroundMark x1="48242" y1="42188" x2="48242" y2="42188"/>
                        <a14:backgroundMark x1="44141" y1="41602" x2="44141" y2="41602"/>
                        <a14:backgroundMark x1="40039" y1="42188" x2="40039" y2="42188"/>
                        <a14:backgroundMark x1="35938" y1="46289" x2="35938" y2="46289"/>
                        <a14:backgroundMark x1="48438" y1="33789" x2="48438" y2="33789"/>
                        <a14:backgroundMark x1="45117" y1="37109" x2="45117" y2="37109"/>
                        <a14:backgroundMark x1="46680" y1="31445" x2="46680" y2="31445"/>
                        <a14:backgroundMark x1="45703" y1="28516" x2="45703" y2="28516"/>
                        <a14:backgroundMark x1="42773" y1="27539" x2="42773" y2="27539"/>
                        <a14:backgroundMark x1="41016" y1="25195" x2="41016" y2="25195"/>
                        <a14:backgroundMark x1="40820" y1="38086" x2="40820" y2="38086"/>
                        <a14:backgroundMark x1="36523" y1="37109" x2="36523" y2="37109"/>
                        <a14:backgroundMark x1="34375" y1="36328" x2="34375" y2="36328"/>
                        <a14:backgroundMark x1="38867" y1="31641" x2="38867" y2="31641"/>
                        <a14:backgroundMark x1="36133" y1="30078" x2="36133" y2="30078"/>
                        <a14:backgroundMark x1="34180" y1="28320" x2="34180" y2="28320"/>
                        <a14:backgroundMark x1="31836" y1="26563" x2="31836" y2="26563"/>
                        <a14:backgroundMark x1="25781" y1="36914" x2="25781" y2="36914"/>
                        <a14:backgroundMark x1="24805" y1="33789" x2="24805" y2="33789"/>
                        <a14:backgroundMark x1="25000" y1="41211" x2="25000" y2="41211"/>
                        <a14:backgroundMark x1="25977" y1="44727" x2="25977" y2="44727"/>
                        <a14:backgroundMark x1="27148" y1="47070" x2="27148" y2="47070"/>
                        <a14:backgroundMark x1="28906" y1="48828" x2="28906" y2="48828"/>
                        <a14:backgroundMark x1="31641" y1="50586" x2="31641" y2="50586"/>
                        <a14:backgroundMark x1="34180" y1="52148" x2="34180" y2="52148"/>
                        <a14:backgroundMark x1="37305" y1="52539" x2="37305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3069" r="16089" b="1"/>
          <a:stretch/>
        </p:blipFill>
        <p:spPr>
          <a:xfrm>
            <a:off x="5311310" y="2361181"/>
            <a:ext cx="753685" cy="1091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8882"/>
            <a:ext cx="2855736" cy="1711056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5"/>
          <a:srcRect l="953" b="2192"/>
          <a:stretch/>
        </p:blipFill>
        <p:spPr bwMode="auto">
          <a:xfrm>
            <a:off x="6863118" y="3081724"/>
            <a:ext cx="1925320" cy="13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7510"/>
          <a:stretch/>
        </p:blipFill>
        <p:spPr>
          <a:xfrm>
            <a:off x="5638800" y="2444220"/>
            <a:ext cx="1036320" cy="125159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6232" y="5735754"/>
            <a:ext cx="4777049" cy="362857"/>
            <a:chOff x="4366951" y="3598780"/>
            <a:chExt cx="4777049" cy="362857"/>
          </a:xfrm>
        </p:grpSpPr>
        <p:sp>
          <p:nvSpPr>
            <p:cNvPr id="35" name="Down Arrow 3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Availability from April onwards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4552394" y="264701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r>
              <a:rPr lang="en-GB" sz="2400" b="1" i="1" dirty="0">
                <a:latin typeface="Suisse Int'l" panose="020B0504000000000000" pitchFamily="34" charset="77"/>
              </a:rPr>
              <a:t/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  <p:pic>
        <p:nvPicPr>
          <p:cNvPr id="1026" name="Picture 2" descr="https://upload.wikimedia.org/wikipedia/commons/2/25/Kepler-solar-system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73" y="2443942"/>
            <a:ext cx="2724150" cy="260985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Next steps – Near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000" y="1023271"/>
            <a:ext cx="8041286" cy="1269991"/>
            <a:chOff x="-2609209" y="1063398"/>
            <a:chExt cx="8420307" cy="14507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8"/>
              <a:ext cx="7909259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Perform </a:t>
              </a:r>
              <a:r>
                <a:rPr lang="en-US" u="sng" dirty="0"/>
                <a:t>first approach System ID</a:t>
              </a:r>
              <a:r>
                <a:rPr lang="en-US" dirty="0"/>
                <a:t> 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FlightLab</a:t>
              </a:r>
              <a:r>
                <a:rPr lang="en-US" dirty="0"/>
                <a:t> linearized model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simulated disturbances in the measurements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999" y="2246758"/>
            <a:ext cx="8041286" cy="2239340"/>
            <a:chOff x="-2609209" y="1092426"/>
            <a:chExt cx="8420307" cy="2239340"/>
          </a:xfrm>
        </p:grpSpPr>
        <p:sp>
          <p:nvSpPr>
            <p:cNvPr id="19" name="Down Arrow 18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2098161" y="1092426"/>
              <a:ext cx="7909259" cy="2239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Develop a System ID framework suitable for </a:t>
              </a:r>
              <a:r>
                <a:rPr lang="en-US" u="sng" dirty="0"/>
                <a:t>real flight test data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Use of </a:t>
              </a:r>
              <a:r>
                <a:rPr lang="en-US" u="sng" dirty="0"/>
                <a:t>P2 flight test data </a:t>
              </a:r>
              <a:r>
                <a:rPr lang="en-US" dirty="0"/>
                <a:t>if suitable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Assessment of </a:t>
              </a:r>
              <a:r>
                <a:rPr lang="en-US" u="sng" dirty="0"/>
                <a:t>handling qualities issues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aeroelastic effects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Provide dynamic model of P2 suitable for: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FCS design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Simulator development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37E67E10-ADB7-4C02-B2F9-B02365F8A034}"/>
              </a:ext>
            </a:extLst>
          </p:cNvPr>
          <p:cNvGrpSpPr/>
          <p:nvPr/>
        </p:nvGrpSpPr>
        <p:grpSpPr>
          <a:xfrm>
            <a:off x="503998" y="4555706"/>
            <a:ext cx="6834458" cy="1450704"/>
            <a:chOff x="-2609209" y="1063398"/>
            <a:chExt cx="7954035" cy="1450704"/>
          </a:xfrm>
        </p:grpSpPr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4F28DC38-A8C6-42BE-88B3-E53253963E83}"/>
                </a:ext>
              </a:extLst>
            </p:cNvPr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276D1A12-0B28-474C-8E6A-C5F8CD84E4DE}"/>
                </a:ext>
              </a:extLst>
            </p:cNvPr>
            <p:cNvSpPr txBox="1"/>
            <p:nvPr/>
          </p:nvSpPr>
          <p:spPr>
            <a:xfrm>
              <a:off x="-2098161" y="1063398"/>
              <a:ext cx="7442987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</a:t>
              </a:r>
              <a:r>
                <a:rPr lang="en-US" u="sng" dirty="0"/>
                <a:t>P3 flight envelope expansion</a:t>
              </a:r>
              <a:r>
                <a:rPr lang="en-US" dirty="0"/>
                <a:t> in Sicily: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Developed System ID framework could be ready to: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GB" dirty="0"/>
                <a:t>Perform </a:t>
              </a:r>
              <a:r>
                <a:rPr lang="en-GB" u="sng" dirty="0"/>
                <a:t>post-flight analysis</a:t>
              </a:r>
              <a:r>
                <a:rPr lang="en-GB" dirty="0"/>
                <a:t> for accurate parameter estimation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Real-time dynamic modelling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 </a:t>
              </a:r>
              <a:r>
                <a:rPr lang="en-US" u="sng" dirty="0"/>
                <a:t>handling qualities issues</a:t>
              </a:r>
            </a:p>
          </p:txBody>
        </p:sp>
      </p:grp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293318-1F96-4654-86F1-5BD4C21409B3}"/>
              </a:ext>
            </a:extLst>
          </p:cNvPr>
          <p:cNvSpPr/>
          <p:nvPr/>
        </p:nvSpPr>
        <p:spPr>
          <a:xfrm>
            <a:off x="7008256" y="1023272"/>
            <a:ext cx="330200" cy="3355480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278B3F5-BCAB-419B-BAF1-3A43490F7D9D}"/>
              </a:ext>
            </a:extLst>
          </p:cNvPr>
          <p:cNvGrpSpPr/>
          <p:nvPr/>
        </p:nvGrpSpPr>
        <p:grpSpPr>
          <a:xfrm>
            <a:off x="7612597" y="2000809"/>
            <a:ext cx="866131" cy="1230828"/>
            <a:chOff x="7517347" y="1762994"/>
            <a:chExt cx="866131" cy="1230828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729282-236D-4B3A-9070-4346911971D5}"/>
                </a:ext>
              </a:extLst>
            </p:cNvPr>
            <p:cNvSpPr txBox="1"/>
            <p:nvPr/>
          </p:nvSpPr>
          <p:spPr>
            <a:xfrm>
              <a:off x="7517347" y="1762994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April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70DF39-C233-4B86-A985-487E1D2BB647}"/>
                </a:ext>
              </a:extLst>
            </p:cNvPr>
            <p:cNvSpPr txBox="1"/>
            <p:nvPr/>
          </p:nvSpPr>
          <p:spPr>
            <a:xfrm>
              <a:off x="7517347" y="2527416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95D219-93C4-48A0-9F46-6D21DCE03251}"/>
                </a:ext>
              </a:extLst>
            </p:cNvPr>
            <p:cNvCxnSpPr/>
            <p:nvPr/>
          </p:nvCxnSpPr>
          <p:spPr>
            <a:xfrm>
              <a:off x="7950412" y="2114550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2DEA964-202E-4A93-9AEC-48D32746D7DF}"/>
              </a:ext>
            </a:extLst>
          </p:cNvPr>
          <p:cNvGrpSpPr/>
          <p:nvPr/>
        </p:nvGrpSpPr>
        <p:grpSpPr>
          <a:xfrm>
            <a:off x="7608482" y="4499807"/>
            <a:ext cx="869140" cy="1470611"/>
            <a:chOff x="7650000" y="1718020"/>
            <a:chExt cx="869140" cy="1470611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521513-9F8B-42F1-9B68-CF1527650171}"/>
                </a:ext>
              </a:extLst>
            </p:cNvPr>
            <p:cNvSpPr txBox="1"/>
            <p:nvPr/>
          </p:nvSpPr>
          <p:spPr>
            <a:xfrm>
              <a:off x="7650000" y="1718020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34BE6C-29A6-4169-96A9-597BF9BCF21A}"/>
                </a:ext>
              </a:extLst>
            </p:cNvPr>
            <p:cNvCxnSpPr/>
            <p:nvPr/>
          </p:nvCxnSpPr>
          <p:spPr>
            <a:xfrm>
              <a:off x="8079648" y="2393553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D755712-6ADB-4148-8508-82A936A36BB7}"/>
                </a:ext>
              </a:extLst>
            </p:cNvPr>
            <p:cNvSpPr txBox="1"/>
            <p:nvPr/>
          </p:nvSpPr>
          <p:spPr>
            <a:xfrm>
              <a:off x="7653009" y="2722225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…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58886161-0FB1-40B1-A52F-263905B1099A}"/>
              </a:ext>
            </a:extLst>
          </p:cNvPr>
          <p:cNvSpPr/>
          <p:nvPr/>
        </p:nvSpPr>
        <p:spPr>
          <a:xfrm>
            <a:off x="7008256" y="4555706"/>
            <a:ext cx="330200" cy="1627658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4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First steps, using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0" y="1225874"/>
            <a:ext cx="4110340" cy="30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33" y="1225872"/>
            <a:ext cx="3743562" cy="304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/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92CD23-F900-4122-916F-BCBC9DB4F6A1}"/>
              </a:ext>
            </a:extLst>
          </p:cNvPr>
          <p:cNvSpPr/>
          <p:nvPr/>
        </p:nvSpPr>
        <p:spPr>
          <a:xfrm>
            <a:off x="5935553" y="4595846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0901BF-D645-4058-AB88-F99966B14FB4}"/>
              </a:ext>
            </a:extLst>
          </p:cNvPr>
          <p:cNvSpPr txBox="1"/>
          <p:nvPr/>
        </p:nvSpPr>
        <p:spPr>
          <a:xfrm>
            <a:off x="6238482" y="4591648"/>
            <a:ext cx="2061808" cy="11290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73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/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fwd</a:t>
                </a:r>
                <a:r>
                  <a:rPr lang="en-US" sz="2400" dirty="0"/>
                  <a:t> level flight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147 </a:t>
                </a:r>
                <a:r>
                  <a:rPr lang="en-US" sz="2400" dirty="0" err="1"/>
                  <a:t>kts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2800 kg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/>
                  <a:t> = 3.37m</a:t>
                </a:r>
              </a:p>
            </p:txBody>
          </p:sp>
        </mc:Choice>
        <mc:Fallback xmlns="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blipFill>
                <a:blip r:embed="rId6"/>
                <a:stretch>
                  <a:fillRect l="-7216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8">
            <a:extLst>
              <a:ext uri="{FF2B5EF4-FFF2-40B4-BE49-F238E27FC236}">
                <a16:creationId xmlns:a16="http://schemas.microsoft.com/office/drawing/2014/main" id="{7B9FDD9E-95E7-4D5B-8402-6B9B08D54888}"/>
              </a:ext>
            </a:extLst>
          </p:cNvPr>
          <p:cNvSpPr/>
          <p:nvPr/>
        </p:nvSpPr>
        <p:spPr>
          <a:xfrm rot="10800000">
            <a:off x="3184130" y="4591648"/>
            <a:ext cx="176911" cy="1567852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0EC9B5-0BAD-4E18-A25E-8E5AE160D72F}"/>
              </a:ext>
            </a:extLst>
          </p:cNvPr>
          <p:cNvSpPr txBox="1"/>
          <p:nvPr/>
        </p:nvSpPr>
        <p:spPr>
          <a:xfrm>
            <a:off x="3998512" y="4707522"/>
            <a:ext cx="1299570" cy="357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000" b="0" i="0" u="sng" dirty="0">
                <a:latin typeface="Suisse Int'l" panose="020B0504000000000000" pitchFamily="34" charset="77"/>
              </a:rPr>
              <a:t>LTI model</a:t>
            </a:r>
          </a:p>
        </p:txBody>
      </p:sp>
    </p:spTree>
    <p:extLst>
      <p:ext uri="{BB962C8B-B14F-4D97-AF65-F5344CB8AC3E}">
        <p14:creationId xmlns:p14="http://schemas.microsoft.com/office/powerpoint/2010/main" val="21681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7-Mar-18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8" y="2121439"/>
            <a:ext cx="7069492" cy="25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35807B7D-6121-47F1-A1E5-860B67ADDC64}"/>
              </a:ext>
            </a:extLst>
          </p:cNvPr>
          <p:cNvSpPr/>
          <p:nvPr/>
        </p:nvSpPr>
        <p:spPr>
          <a:xfrm>
            <a:off x="362945" y="2274188"/>
            <a:ext cx="1814715" cy="300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AF6FA035-9F65-4EFC-BAC5-C113CEAE43FC}"/>
              </a:ext>
            </a:extLst>
          </p:cNvPr>
          <p:cNvSpPr/>
          <p:nvPr/>
        </p:nvSpPr>
        <p:spPr>
          <a:xfrm>
            <a:off x="2394000" y="2085337"/>
            <a:ext cx="6446056" cy="2927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methodology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4D39B-676B-4E64-ADF9-3E19B0796092}"/>
              </a:ext>
            </a:extLst>
          </p:cNvPr>
          <p:cNvSpPr txBox="1"/>
          <p:nvPr/>
        </p:nvSpPr>
        <p:spPr>
          <a:xfrm>
            <a:off x="504000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Optimized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D870F2-32E5-47BC-A244-056B9876E677}"/>
              </a:ext>
            </a:extLst>
          </p:cNvPr>
          <p:cNvSpPr txBox="1"/>
          <p:nvPr/>
        </p:nvSpPr>
        <p:spPr>
          <a:xfrm>
            <a:off x="6584634" y="1171869"/>
            <a:ext cx="1693781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i="0" dirty="0">
                <a:latin typeface="Suisse Int'l" panose="020B0504000000000000" pitchFamily="34" charset="77"/>
              </a:rPr>
              <a:t>Data Collection &amp; Compatibility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0EBD-1C5F-44F7-A1D3-362325A61C63}"/>
              </a:ext>
            </a:extLst>
          </p:cNvPr>
          <p:cNvSpPr txBox="1"/>
          <p:nvPr/>
        </p:nvSpPr>
        <p:spPr>
          <a:xfrm>
            <a:off x="3438075" y="2457450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Estimation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Algorithm /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Optimization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A2A2B9-EABD-478A-824C-A4BCAA7C8429}"/>
              </a:ext>
            </a:extLst>
          </p:cNvPr>
          <p:cNvSpPr txBox="1"/>
          <p:nvPr/>
        </p:nvSpPr>
        <p:spPr>
          <a:xfrm>
            <a:off x="5561700" y="2572338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Identification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Criteria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B7B82B-A844-4C92-9097-EA9532283E8A}"/>
              </a:ext>
            </a:extLst>
          </p:cNvPr>
          <p:cNvSpPr txBox="1"/>
          <p:nvPr/>
        </p:nvSpPr>
        <p:spPr>
          <a:xfrm>
            <a:off x="3200987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Helicopter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CF9404-7A3C-4D6A-A703-73BC8F9058C3}"/>
              </a:ext>
            </a:extLst>
          </p:cNvPr>
          <p:cNvSpPr txBox="1"/>
          <p:nvPr/>
        </p:nvSpPr>
        <p:spPr>
          <a:xfrm>
            <a:off x="3438075" y="3963577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Mathematical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Model / Simulation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60FC4E-7088-4792-8493-71A6DC3C0CD7}"/>
              </a:ext>
            </a:extLst>
          </p:cNvPr>
          <p:cNvSpPr txBox="1"/>
          <p:nvPr/>
        </p:nvSpPr>
        <p:spPr>
          <a:xfrm>
            <a:off x="6037943" y="3963577"/>
            <a:ext cx="1548637" cy="44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AFC6858-5A8B-49A3-B06E-C3A8BD1ADEAC}"/>
              </a:ext>
            </a:extLst>
          </p:cNvPr>
          <p:cNvGrpSpPr/>
          <p:nvPr/>
        </p:nvGrpSpPr>
        <p:grpSpPr>
          <a:xfrm>
            <a:off x="8312421" y="2669746"/>
            <a:ext cx="432680" cy="449348"/>
            <a:chOff x="8026671" y="2898346"/>
            <a:chExt cx="432680" cy="44934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89FB4A8A-CEEB-4840-8BD6-F6C2C978BF34}"/>
                </a:ext>
              </a:extLst>
            </p:cNvPr>
            <p:cNvSpPr/>
            <p:nvPr/>
          </p:nvSpPr>
          <p:spPr>
            <a:xfrm>
              <a:off x="8026671" y="2920932"/>
              <a:ext cx="432680" cy="426762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2F91989-6CE8-48A9-B027-5736D5557A39}"/>
                </a:ext>
              </a:extLst>
            </p:cNvPr>
            <p:cNvSpPr txBox="1"/>
            <p:nvPr/>
          </p:nvSpPr>
          <p:spPr>
            <a:xfrm>
              <a:off x="8131743" y="289834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dirty="0">
                  <a:latin typeface="Suisse Int'l" panose="020B0504000000000000" pitchFamily="34" charset="77"/>
                </a:rPr>
                <a:t>+</a:t>
              </a:r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A3DBA3C-1246-491F-9F21-6A472BF366DF}"/>
                </a:ext>
              </a:extLst>
            </p:cNvPr>
            <p:cNvSpPr txBox="1"/>
            <p:nvPr/>
          </p:nvSpPr>
          <p:spPr>
            <a:xfrm>
              <a:off x="8127955" y="311172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-</a:t>
              </a:r>
            </a:p>
          </p:txBody>
        </p:sp>
      </p:grp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BD154E52-17C2-4805-826D-25013FAFAC4D}"/>
              </a:ext>
            </a:extLst>
          </p:cNvPr>
          <p:cNvSpPr/>
          <p:nvPr/>
        </p:nvSpPr>
        <p:spPr>
          <a:xfrm rot="5400000">
            <a:off x="4467812" y="3497441"/>
            <a:ext cx="514350" cy="3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4683621-3077-46AB-A2F8-8F19C0E5D905}"/>
              </a:ext>
            </a:extLst>
          </p:cNvPr>
          <p:cNvSpPr txBox="1"/>
          <p:nvPr/>
        </p:nvSpPr>
        <p:spPr>
          <a:xfrm>
            <a:off x="2329173" y="1134429"/>
            <a:ext cx="146685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26F7EDC-563D-4FCB-9331-9F658C978CDB}"/>
              </a:ext>
            </a:extLst>
          </p:cNvPr>
          <p:cNvSpPr txBox="1"/>
          <p:nvPr/>
        </p:nvSpPr>
        <p:spPr>
          <a:xfrm>
            <a:off x="4886323" y="925152"/>
            <a:ext cx="169831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Actual Response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(training dataset)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613DB5A-DBFC-4BBD-AB1F-2813171BD660}"/>
              </a:ext>
            </a:extLst>
          </p:cNvPr>
          <p:cNvSpPr txBox="1"/>
          <p:nvPr/>
        </p:nvSpPr>
        <p:spPr>
          <a:xfrm>
            <a:off x="6335607" y="409060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Model Response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AB68F6-C6C8-48C4-A706-2EBCFE714038}"/>
              </a:ext>
            </a:extLst>
          </p:cNvPr>
          <p:cNvSpPr txBox="1"/>
          <p:nvPr/>
        </p:nvSpPr>
        <p:spPr>
          <a:xfrm>
            <a:off x="7254410" y="290802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Response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Error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5E3B6B-F646-49B6-B0FA-55614E11C0A7}"/>
              </a:ext>
            </a:extLst>
          </p:cNvPr>
          <p:cNvSpPr txBox="1"/>
          <p:nvPr/>
        </p:nvSpPr>
        <p:spPr>
          <a:xfrm>
            <a:off x="492017" y="2457451"/>
            <a:ext cx="1566265" cy="90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A Priori Values,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lower/upper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bounds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CCCCCF7-498E-4EF3-A5B9-F32BC3876E2F}"/>
              </a:ext>
            </a:extLst>
          </p:cNvPr>
          <p:cNvSpPr txBox="1"/>
          <p:nvPr/>
        </p:nvSpPr>
        <p:spPr>
          <a:xfrm>
            <a:off x="519140" y="4245441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r>
              <a:rPr lang="en-GB" dirty="0">
                <a:latin typeface="Suisse Int'l" panose="020B0504000000000000" pitchFamily="34" charset="77"/>
              </a:rPr>
              <a:t/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structure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D85527AB-F8AD-43D1-8AB0-5BE40AA9F2E8}"/>
              </a:ext>
            </a:extLst>
          </p:cNvPr>
          <p:cNvCxnSpPr>
            <a:cxnSpLocks/>
          </p:cNvCxnSpPr>
          <p:nvPr/>
        </p:nvCxnSpPr>
        <p:spPr>
          <a:xfrm>
            <a:off x="139700" y="5443704"/>
            <a:ext cx="882650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7E659A8C-10DA-450F-B6DE-E7F90781048E}"/>
              </a:ext>
            </a:extLst>
          </p:cNvPr>
          <p:cNvSpPr txBox="1"/>
          <p:nvPr/>
        </p:nvSpPr>
        <p:spPr>
          <a:xfrm>
            <a:off x="3440420" y="5591139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Validation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2D2FE56-533A-4896-A086-6017073B200C}"/>
              </a:ext>
            </a:extLst>
          </p:cNvPr>
          <p:cNvSpPr txBox="1"/>
          <p:nvPr/>
        </p:nvSpPr>
        <p:spPr>
          <a:xfrm>
            <a:off x="4993238" y="3366114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Parameter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Adjustments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0101604C-5D6A-4B60-92E2-6C16F6A45C0C}"/>
              </a:ext>
            </a:extLst>
          </p:cNvPr>
          <p:cNvSpPr txBox="1"/>
          <p:nvPr/>
        </p:nvSpPr>
        <p:spPr>
          <a:xfrm>
            <a:off x="5663045" y="5043488"/>
            <a:ext cx="3040317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Identification Phase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5EC7612-8733-4A93-89BC-E8B8E0F660DE}"/>
              </a:ext>
            </a:extLst>
          </p:cNvPr>
          <p:cNvSpPr txBox="1"/>
          <p:nvPr/>
        </p:nvSpPr>
        <p:spPr>
          <a:xfrm>
            <a:off x="5731401" y="5518807"/>
            <a:ext cx="29719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Validation Phase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DB5AE3D-EB40-49EC-A6D0-52A08774EE23}"/>
              </a:ext>
            </a:extLst>
          </p:cNvPr>
          <p:cNvSpPr txBox="1"/>
          <p:nvPr/>
        </p:nvSpPr>
        <p:spPr>
          <a:xfrm>
            <a:off x="437752" y="5572383"/>
            <a:ext cx="2707687" cy="704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b="0" i="0">
                <a:latin typeface="Suisse Int'l" panose="020B0504000000000000" pitchFamily="34" charset="77"/>
              </a:defRPr>
            </a:lvl1pPr>
          </a:lstStyle>
          <a:p>
            <a:pPr algn="l"/>
            <a:r>
              <a:rPr lang="en-GB" sz="1600" dirty="0"/>
              <a:t> Complementary Flight Data</a:t>
            </a:r>
            <a:br>
              <a:rPr lang="en-GB" sz="1600" dirty="0"/>
            </a:br>
            <a:r>
              <a:rPr lang="en-GB" sz="1600" dirty="0"/>
              <a:t> (validation dataset)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C901DA8-FFB5-465D-B085-05313226A97A}"/>
              </a:ext>
            </a:extLst>
          </p:cNvPr>
          <p:cNvGrpSpPr/>
          <p:nvPr/>
        </p:nvGrpSpPr>
        <p:grpSpPr>
          <a:xfrm>
            <a:off x="2028000" y="1505243"/>
            <a:ext cx="6504549" cy="4085001"/>
            <a:chOff x="2028000" y="1505243"/>
            <a:chExt cx="6504549" cy="4085001"/>
          </a:xfrm>
        </p:grpSpPr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602B57D3-8722-4FCF-8DD6-E755589A4643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8278415" y="1505244"/>
              <a:ext cx="254134" cy="11645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ABB825B-9CC2-47FD-A717-B74B45FD7777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flipH="1">
              <a:off x="7085700" y="2905713"/>
              <a:ext cx="1226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9B774954-0A7A-4031-865F-1F1A33F43240}"/>
                </a:ext>
              </a:extLst>
            </p:cNvPr>
            <p:cNvCxnSpPr>
              <a:cxnSpLocks/>
              <a:stCxn id="23" idx="3"/>
              <a:endCxn id="6" idx="4"/>
            </p:cNvCxnSpPr>
            <p:nvPr/>
          </p:nvCxnSpPr>
          <p:spPr>
            <a:xfrm flipV="1">
              <a:off x="4962075" y="3119094"/>
              <a:ext cx="3566686" cy="12927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06120D2-62F8-4947-94A9-2759E28CA19A}"/>
                </a:ext>
              </a:extLst>
            </p:cNvPr>
            <p:cNvCxnSpPr>
              <a:cxnSpLocks/>
              <a:stCxn id="3" idx="3"/>
              <a:endCxn id="19" idx="1"/>
            </p:cNvCxnSpPr>
            <p:nvPr/>
          </p:nvCxnSpPr>
          <p:spPr>
            <a:xfrm>
              <a:off x="2028000" y="1514475"/>
              <a:ext cx="117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7D22C6E-6F79-48A5-956F-12E0B4A8D6A3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4724987" y="1505244"/>
              <a:ext cx="1859647" cy="9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01D2A69E-8B7E-4EC1-A4C0-1B89717A9B08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962075" y="2905713"/>
              <a:ext cx="5996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72">
              <a:extLst>
                <a:ext uri="{FF2B5EF4-FFF2-40B4-BE49-F238E27FC236}">
                  <a16:creationId xmlns:a16="http://schemas.microsoft.com/office/drawing/2014/main" id="{780C2BE7-2E7B-422E-98D0-1E56CC38D5C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1572985" y="2546751"/>
              <a:ext cx="2906598" cy="82358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9F8E4121-C7EF-4C77-8131-13349D91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493" y="1705901"/>
              <a:ext cx="3970142" cy="234236"/>
            </a:xfrm>
            <a:prstGeom prst="bentConnector3">
              <a:avLst>
                <a:gd name="adj1" fmla="val 62476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E8C4ACFD-1023-40E5-B31D-F97585B7AE2F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2043140" y="4688114"/>
              <a:ext cx="1394935" cy="55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DE43ECD9-E41C-427B-B3C4-28335AD1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650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E88D284-F65B-4F03-A022-2DC6CBEC3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687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59FCA3BF-5880-4BD9-9366-BB542A990A8B}"/>
                </a:ext>
              </a:extLst>
            </p:cNvPr>
            <p:cNvCxnSpPr>
              <a:stCxn id="85" idx="3"/>
              <a:endCxn id="9" idx="1"/>
            </p:cNvCxnSpPr>
            <p:nvPr/>
          </p:nvCxnSpPr>
          <p:spPr>
            <a:xfrm flipV="1">
              <a:off x="2058282" y="2905714"/>
              <a:ext cx="1379793" cy="3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feld 106">
            <a:extLst>
              <a:ext uri="{FF2B5EF4-FFF2-40B4-BE49-F238E27FC236}">
                <a16:creationId xmlns:a16="http://schemas.microsoft.com/office/drawing/2014/main" id="{40739C3A-B4DF-4B69-A5AB-E9CE9DF83FCF}"/>
              </a:ext>
            </a:extLst>
          </p:cNvPr>
          <p:cNvSpPr txBox="1"/>
          <p:nvPr/>
        </p:nvSpPr>
        <p:spPr>
          <a:xfrm>
            <a:off x="5122662" y="2122425"/>
            <a:ext cx="267924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i="0" dirty="0">
                <a:solidFill>
                  <a:srgbClr val="002060"/>
                </a:solidFill>
                <a:latin typeface="Suisse Int'l" panose="020B0504000000000000" pitchFamily="34" charset="77"/>
              </a:rPr>
              <a:t>Parameter Estimation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B7CF11-30FA-45E9-9E63-1E68F260C602}"/>
              </a:ext>
            </a:extLst>
          </p:cNvPr>
          <p:cNvGrpSpPr/>
          <p:nvPr/>
        </p:nvGrpSpPr>
        <p:grpSpPr>
          <a:xfrm>
            <a:off x="492017" y="834141"/>
            <a:ext cx="8767328" cy="3347996"/>
            <a:chOff x="492017" y="834141"/>
            <a:chExt cx="8767328" cy="3347996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496D31B9-6E10-4023-9BDA-C268FB7E6FB8}"/>
                </a:ext>
              </a:extLst>
            </p:cNvPr>
            <p:cNvSpPr txBox="1"/>
            <p:nvPr/>
          </p:nvSpPr>
          <p:spPr>
            <a:xfrm>
              <a:off x="492017" y="871137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Manoeuvre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91EDD4FF-BBF3-4B6B-BD7F-F32D6E049F43}"/>
                </a:ext>
              </a:extLst>
            </p:cNvPr>
            <p:cNvSpPr txBox="1"/>
            <p:nvPr/>
          </p:nvSpPr>
          <p:spPr>
            <a:xfrm>
              <a:off x="6580105" y="83414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Measurements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71EFDBF9-9F22-46DB-BAE7-A812F6C96083}"/>
                </a:ext>
              </a:extLst>
            </p:cNvPr>
            <p:cNvSpPr txBox="1"/>
            <p:nvPr/>
          </p:nvSpPr>
          <p:spPr>
            <a:xfrm>
              <a:off x="3435940" y="2130356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Methods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E0920674-BDA7-4768-BF6A-F6482B26FC48}"/>
                </a:ext>
              </a:extLst>
            </p:cNvPr>
            <p:cNvSpPr txBox="1"/>
            <p:nvPr/>
          </p:nvSpPr>
          <p:spPr>
            <a:xfrm>
              <a:off x="3437278" y="363538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Models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</p:grp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7D6C85E-B84B-4F85-A2B4-BE1648000CFC}"/>
              </a:ext>
            </a:extLst>
          </p:cNvPr>
          <p:cNvCxnSpPr>
            <a:cxnSpLocks/>
            <a:stCxn id="101" idx="3"/>
            <a:endCxn id="93" idx="1"/>
          </p:cNvCxnSpPr>
          <p:nvPr/>
        </p:nvCxnSpPr>
        <p:spPr>
          <a:xfrm>
            <a:off x="3145439" y="5924514"/>
            <a:ext cx="294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2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3860" y="1653288"/>
            <a:ext cx="7163966" cy="2947516"/>
            <a:chOff x="1232773" y="2098768"/>
            <a:chExt cx="6418856" cy="2640950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4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2813671" y="2098768"/>
              <a:ext cx="3136268" cy="20927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490596" y="4293491"/>
              <a:ext cx="1541510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dirty="0">
                  <a:latin typeface="Suisse Int'l" panose="020B0504000000000000" pitchFamily="34" charset="77"/>
                </a:rPr>
                <a:t>System</a:t>
              </a:r>
              <a:r>
                <a:rPr lang="en-GB" sz="2400" b="0" i="0" dirty="0">
                  <a:latin typeface="Suisse Int'l" panose="020B0504000000000000" pitchFamily="34" charset="77"/>
                </a:rPr>
                <a:t>, </a:t>
              </a:r>
              <a:r>
                <a:rPr lang="en-GB" sz="2400" i="1" dirty="0">
                  <a:latin typeface="Suisse Int'l" panose="020B0504000000000000" pitchFamily="34" charset="77"/>
                </a:rPr>
                <a:t>S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90" y="2444620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64357" y="3761023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Output, z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30104" y="3595206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7795" y="4775045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Simulation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sz="2000" b="1" i="0" dirty="0">
                <a:latin typeface="Suisse Int'l" panose="020B0504000000000000" pitchFamily="34" charset="77"/>
              </a:rPr>
              <a:t>z</a:t>
            </a:r>
            <a:endParaRPr lang="en-GB" sz="2000" b="1" i="1" dirty="0">
              <a:latin typeface="Suisse Int'l" panose="020B0504000000000000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7795" y="5147200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Control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795" y="5519356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u="sng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Identification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487265" y="4009626"/>
            <a:ext cx="4144994" cy="3483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Control System (FCS) design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614056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905826" y="6164261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2050" name="Picture 2" descr="Resultado de imagen de helicopter handling qualiti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4654589"/>
            <a:ext cx="1937658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licopter flight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 bwMode="auto">
          <a:xfrm>
            <a:off x="487265" y="2476774"/>
            <a:ext cx="2044992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999" y="2476774"/>
            <a:ext cx="1704609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1803" r="4355" b="2989"/>
          <a:stretch/>
        </p:blipFill>
        <p:spPr>
          <a:xfrm>
            <a:off x="544260" y="4357970"/>
            <a:ext cx="3754544" cy="1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001487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 </a:t>
              </a:r>
              <a:r>
                <a:rPr lang="en-GB" sz="1600" i="1" dirty="0" err="1">
                  <a:latin typeface="Suisse Int'l" panose="020B0504000000000000" pitchFamily="34" charset="77"/>
                </a:rPr>
                <a:t>Callejo’s</a:t>
              </a:r>
              <a:r>
                <a:rPr lang="en-GB" sz="1600" i="1" dirty="0">
                  <a:latin typeface="Suisse Int'l" panose="020B0504000000000000" pitchFamily="34" charset="77"/>
                </a:rPr>
                <a:t>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97841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602505" y="4733156"/>
            <a:ext cx="253371" cy="1343793"/>
          </a:xfrm>
          <a:prstGeom prst="leftBrace">
            <a:avLst>
              <a:gd name="adj1" fmla="val 8333"/>
              <a:gd name="adj2" fmla="val 44153"/>
            </a:avLst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 in LTI model: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6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2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1"/>
            <a:ext cx="3546617" cy="362699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1910000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</a:t>
            </a:r>
          </a:p>
          <a:p>
            <a:pPr algn="l"/>
            <a:r>
              <a:rPr lang="en-GB" dirty="0">
                <a:latin typeface="Suisse Int'l" panose="020B0504000000000000" pitchFamily="34" charset="77"/>
              </a:rPr>
              <a:t>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579154" y="5371948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  <a:endParaRPr lang="en-GB" dirty="0">
              <a:latin typeface="Suisse Int'l" panose="020B0504000000000000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LPV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…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6223043" y="5333514"/>
            <a:ext cx="161364" cy="943458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/>
          <p:cNvSpPr/>
          <p:nvPr/>
        </p:nvSpPr>
        <p:spPr>
          <a:xfrm rot="10800000">
            <a:off x="7408047" y="5331196"/>
            <a:ext cx="171107" cy="945776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8922820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256637"/>
            <a:ext cx="1355794" cy="10684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Aerodynamic, structural and propulsive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309044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Pilot 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007794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13698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7230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latin typeface="Suisse Int'l" panose="020B0504000000000000" pitchFamily="34" charset="77"/>
                  </a:rPr>
                  <a:t/>
                </a:r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131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4319" y="1722854"/>
            <a:ext cx="5248" cy="18382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Aircraft Simulation </a:t>
            </a:r>
            <a:r>
              <a:rPr lang="en-GB"/>
              <a:t>– Aircraft SID </a:t>
            </a:r>
            <a:r>
              <a:rPr lang="en-GB" dirty="0"/>
              <a:t>approach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61321" y="3783305"/>
            <a:ext cx="0" cy="55651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5"/>
            <a:ext cx="192719" cy="316538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cxnSp>
        <p:nvCxnSpPr>
          <p:cNvPr id="32" name="Straight Arrow Connector 31"/>
          <p:cNvCxnSpPr>
            <a:cxnSpLocks/>
            <a:stCxn id="26" idx="0"/>
          </p:cNvCxnSpPr>
          <p:nvPr/>
        </p:nvCxnSpPr>
        <p:spPr>
          <a:xfrm flipV="1">
            <a:off x="1254866" y="2802177"/>
            <a:ext cx="215486" cy="45446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2507" y="5805243"/>
            <a:ext cx="952203" cy="0"/>
          </a:xfrm>
          <a:prstGeom prst="straightConnector1">
            <a:avLst/>
          </a:prstGeom>
          <a:ln w="22225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02163" y="5327283"/>
            <a:ext cx="609263" cy="421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b="0" i="0" dirty="0">
                <a:latin typeface="Suisse Int'l" panose="020B0504000000000000" pitchFamily="34" charset="77"/>
              </a:rPr>
              <a:t>In the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form of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29" grpId="0"/>
      <p:bldP spid="40" grpId="0"/>
      <p:bldP spid="38" grpId="0" animBg="1"/>
      <p:bldP spid="41" grpId="0" animBg="1"/>
      <p:bldP spid="3" grpId="0" animBg="1"/>
      <p:bldP spid="6" grpId="0" animBg="1"/>
      <p:bldP spid="21" grpId="0" animBg="1"/>
      <p:bldP spid="26" grpId="0" animBg="1"/>
      <p:bldP spid="19" grpId="0"/>
      <p:bldP spid="20" grpId="0" animBg="1"/>
      <p:bldP spid="23" grpId="0"/>
      <p:bldP spid="44" grpId="0" animBg="1"/>
      <p:bldP spid="45" grpId="0"/>
      <p:bldP spid="46" grpId="0" animBg="1"/>
      <p:bldP spid="33" grpId="0" animBg="1"/>
      <p:bldP spid="3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979000"/>
            <a:ext cx="3810045" cy="5320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966401"/>
            <a:ext cx="3842172" cy="53335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3" y="1434001"/>
            <a:ext cx="338886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u="sng" dirty="0"/>
              <a:t>High accuracy</a:t>
            </a:r>
            <a:r>
              <a:rPr lang="en-GB" sz="1500" dirty="0"/>
              <a:t> provided that good quality data points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Real-time dynamic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Account for aeroelastic effects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Depend on flight test data availability and dedicated flight manoeuvres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6" y="1434001"/>
            <a:ext cx="3940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Not dependent on flight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Model complexity adjustable:</a:t>
            </a:r>
            <a:br>
              <a:rPr lang="en-GB" sz="1500" dirty="0"/>
            </a:br>
            <a:r>
              <a:rPr lang="en-GB" sz="1500" dirty="0"/>
              <a:t>Full aeroelastic -&gt; </a:t>
            </a:r>
            <a:r>
              <a:rPr lang="en-GB" sz="1500" dirty="0" err="1"/>
              <a:t>loads&amp;dynamics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/>
              <a:t>Rigid -&gt; flight mechanics 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Full aeroelastic model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Internal parameters hard to properly be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sp>
        <p:nvSpPr>
          <p:cNvPr id="6" name="Rectangle 5"/>
          <p:cNvSpPr/>
          <p:nvPr/>
        </p:nvSpPr>
        <p:spPr>
          <a:xfrm>
            <a:off x="5578749" y="104885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045972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8700"/>
            <a:ext cx="281896" cy="4495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144248" y="3976276"/>
            <a:ext cx="3236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Prediction of H/C:</a:t>
            </a:r>
          </a:p>
          <a:p>
            <a:r>
              <a:rPr lang="en-GB" sz="1600" b="1" dirty="0"/>
              <a:t>	- H/C and </a:t>
            </a:r>
            <a:r>
              <a:rPr lang="en-GB" sz="1600" b="1" dirty="0" err="1"/>
              <a:t>compnt</a:t>
            </a:r>
            <a:r>
              <a:rPr lang="en-GB" sz="1600" b="1" dirty="0"/>
              <a:t>. loads</a:t>
            </a:r>
          </a:p>
          <a:p>
            <a:r>
              <a:rPr lang="en-GB" sz="1600" b="1" dirty="0"/>
              <a:t>	- Rotor dynamics 	</a:t>
            </a:r>
          </a:p>
          <a:p>
            <a:r>
              <a:rPr lang="en-GB" sz="1600" b="1" dirty="0"/>
              <a:t>	- H/C Performance 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0908" y="4169091"/>
            <a:ext cx="3826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Dynamic model of the real H/C:</a:t>
            </a:r>
            <a:br>
              <a:rPr lang="en-GB" sz="1600" b="1" dirty="0"/>
            </a:br>
            <a:r>
              <a:rPr lang="en-GB" sz="1600" b="1" dirty="0"/>
              <a:t>	- FCS design</a:t>
            </a:r>
            <a:br>
              <a:rPr lang="en-GB" sz="1600" b="1" dirty="0"/>
            </a:br>
            <a:r>
              <a:rPr lang="en-GB" sz="1600" b="1" dirty="0"/>
              <a:t>	- Handling qualities</a:t>
            </a:r>
            <a:br>
              <a:rPr lang="en-GB" sz="1600" b="1" dirty="0"/>
            </a:br>
            <a:r>
              <a:rPr lang="en-GB" sz="1600" b="1" dirty="0"/>
              <a:t>	- Simulator development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89709" y="4037990"/>
            <a:ext cx="281896" cy="20760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83260" y="4225912"/>
            <a:ext cx="281896" cy="24098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18818" y="4005786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9783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9790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73" y="5238507"/>
            <a:ext cx="1455460" cy="968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7" y="5020893"/>
            <a:ext cx="1859894" cy="1208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09887" y="5088067"/>
            <a:ext cx="1054628" cy="1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7-Mar-18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𝐶𝑜𝑛𝑡𝑟𝑜𝑙𝑠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𝑃𝑟𝑜𝑝𝑢𝑙𝑠𝑖𝑜𝑛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𝐷𝑖𝑠𝑡𝑢𝑟𝑏𝑎𝑛𝑐𝑒𝑠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67" t="-667" r="-5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𝐼𝑤</m:t>
                        </m:r>
                      </m:e>
                    </m:d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𝐴𝑒𝑟𝑜</m:t>
                        </m:r>
                      </m:sub>
                    </m:sSub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𝐶𝑜𝑛𝑡𝑟𝑜𝑙𝑠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𝑃𝑟𝑜𝑝𝑢𝑙𝑠𝑖𝑜𝑛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𝐷𝑖𝑠𝑡𝑢𝑟𝑏𝑎𝑛𝑐𝑒𝑠</m:t>
                        </m:r>
                      </m:sub>
                    </m:sSub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4667" r="-52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189925" y="1104558"/>
            <a:ext cx="511323" cy="441671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104783" y="1843784"/>
            <a:ext cx="578939" cy="408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20618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64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24378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322674" y="4080132"/>
            <a:ext cx="3407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Suisse Int'l" panose="020B0504000000000000" pitchFamily="34" charset="77"/>
              </a:rPr>
              <a:t>Pitching moment coefficient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9290" y="4475951"/>
            <a:ext cx="117976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measurement noise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37" name="Right Brace 36"/>
          <p:cNvSpPr/>
          <p:nvPr/>
        </p:nvSpPr>
        <p:spPr>
          <a:xfrm rot="5400000" flipH="1">
            <a:off x="8029748" y="484271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7" grpId="0"/>
      <p:bldP spid="14" grpId="0"/>
      <p:bldP spid="17" grpId="0" animBg="1"/>
      <p:bldP spid="28" grpId="0" animBg="1"/>
      <p:bldP spid="29" grpId="0" animBg="1"/>
      <p:bldP spid="30" grpId="0" animBg="1"/>
      <p:bldP spid="32" grpId="0"/>
      <p:bldP spid="34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35" grpId="0" animBg="1"/>
      <p:bldP spid="8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517</TotalTime>
  <Words>2077</Words>
  <Application>Microsoft Office PowerPoint</Application>
  <PresentationFormat>On-screen Show (4:3)</PresentationFormat>
  <Paragraphs>435</Paragraphs>
  <Slides>25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.AppleSystemUIFont</vt:lpstr>
      <vt:lpstr>Arial</vt:lpstr>
      <vt:lpstr>Calibri</vt:lpstr>
      <vt:lpstr>Cambria Math</vt:lpstr>
      <vt:lpstr>Courier New</vt:lpstr>
      <vt:lpstr>Suisse Int'l</vt:lpstr>
      <vt:lpstr>Presentation11</vt:lpstr>
      <vt:lpstr>System Identification within Flight Test and Flight Physics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 Presentation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What would we need?</vt:lpstr>
      <vt:lpstr>What would we need?</vt:lpstr>
      <vt:lpstr>Instrumentation overview</vt:lpstr>
      <vt:lpstr>Inputs</vt:lpstr>
      <vt:lpstr>Inputs</vt:lpstr>
      <vt:lpstr>Why to introduce System ID into P3 test campaign? </vt:lpstr>
      <vt:lpstr>Why I can be the one doing this?</vt:lpstr>
      <vt:lpstr>Next steps – Near future</vt:lpstr>
      <vt:lpstr>First steps, using FlightLab</vt:lpstr>
      <vt:lpstr>PowerPoint Presentation</vt:lpstr>
      <vt:lpstr>Thank you</vt:lpstr>
      <vt:lpstr>References</vt:lpstr>
      <vt:lpstr>System ID methodology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152</cp:revision>
  <dcterms:created xsi:type="dcterms:W3CDTF">2018-02-21T14:41:24Z</dcterms:created>
  <dcterms:modified xsi:type="dcterms:W3CDTF">2018-03-07T15:37:55Z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